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7"/>
  </p:notesMasterIdLst>
  <p:sldIdLst>
    <p:sldId id="256" r:id="rId2"/>
    <p:sldId id="296" r:id="rId3"/>
    <p:sldId id="335" r:id="rId4"/>
    <p:sldId id="336" r:id="rId5"/>
    <p:sldId id="337" r:id="rId6"/>
    <p:sldId id="306" r:id="rId7"/>
    <p:sldId id="257" r:id="rId8"/>
    <p:sldId id="259" r:id="rId9"/>
    <p:sldId id="261" r:id="rId10"/>
    <p:sldId id="260" r:id="rId11"/>
    <p:sldId id="264" r:id="rId12"/>
    <p:sldId id="265" r:id="rId13"/>
    <p:sldId id="266" r:id="rId14"/>
    <p:sldId id="268" r:id="rId15"/>
    <p:sldId id="258" r:id="rId16"/>
    <p:sldId id="262" r:id="rId17"/>
    <p:sldId id="267" r:id="rId18"/>
    <p:sldId id="269" r:id="rId19"/>
    <p:sldId id="263" r:id="rId20"/>
    <p:sldId id="277" r:id="rId21"/>
    <p:sldId id="278" r:id="rId22"/>
    <p:sldId id="281" r:id="rId23"/>
    <p:sldId id="282" r:id="rId24"/>
    <p:sldId id="279" r:id="rId25"/>
    <p:sldId id="280" r:id="rId26"/>
    <p:sldId id="272" r:id="rId27"/>
    <p:sldId id="270" r:id="rId28"/>
    <p:sldId id="271" r:id="rId29"/>
    <p:sldId id="273" r:id="rId30"/>
    <p:sldId id="274" r:id="rId31"/>
    <p:sldId id="275" r:id="rId32"/>
    <p:sldId id="276" r:id="rId33"/>
    <p:sldId id="283" r:id="rId34"/>
    <p:sldId id="284" r:id="rId35"/>
    <p:sldId id="289" r:id="rId36"/>
    <p:sldId id="285" r:id="rId37"/>
    <p:sldId id="286" r:id="rId38"/>
    <p:sldId id="287" r:id="rId39"/>
    <p:sldId id="288" r:id="rId40"/>
    <p:sldId id="290" r:id="rId41"/>
    <p:sldId id="291" r:id="rId42"/>
    <p:sldId id="292" r:id="rId43"/>
    <p:sldId id="293" r:id="rId44"/>
    <p:sldId id="294" r:id="rId45"/>
    <p:sldId id="326" r:id="rId46"/>
    <p:sldId id="327" r:id="rId47"/>
    <p:sldId id="328" r:id="rId48"/>
    <p:sldId id="329" r:id="rId49"/>
    <p:sldId id="313" r:id="rId50"/>
    <p:sldId id="332" r:id="rId51"/>
    <p:sldId id="314" r:id="rId52"/>
    <p:sldId id="315" r:id="rId53"/>
    <p:sldId id="316" r:id="rId54"/>
    <p:sldId id="317" r:id="rId55"/>
    <p:sldId id="319" r:id="rId56"/>
    <p:sldId id="320" r:id="rId57"/>
    <p:sldId id="321" r:id="rId58"/>
    <p:sldId id="322" r:id="rId59"/>
    <p:sldId id="323" r:id="rId60"/>
    <p:sldId id="318" r:id="rId61"/>
    <p:sldId id="324" r:id="rId62"/>
    <p:sldId id="295" r:id="rId63"/>
    <p:sldId id="297" r:id="rId64"/>
    <p:sldId id="298" r:id="rId65"/>
    <p:sldId id="299" r:id="rId66"/>
    <p:sldId id="300" r:id="rId67"/>
    <p:sldId id="301" r:id="rId68"/>
    <p:sldId id="302" r:id="rId69"/>
    <p:sldId id="303" r:id="rId70"/>
    <p:sldId id="304" r:id="rId71"/>
    <p:sldId id="333" r:id="rId72"/>
    <p:sldId id="334" r:id="rId73"/>
    <p:sldId id="305" r:id="rId74"/>
    <p:sldId id="307" r:id="rId75"/>
    <p:sldId id="308" r:id="rId76"/>
    <p:sldId id="309" r:id="rId77"/>
    <p:sldId id="310" r:id="rId78"/>
    <p:sldId id="311" r:id="rId79"/>
    <p:sldId id="312" r:id="rId80"/>
    <p:sldId id="340" r:id="rId81"/>
    <p:sldId id="341" r:id="rId82"/>
    <p:sldId id="330" r:id="rId83"/>
    <p:sldId id="338" r:id="rId84"/>
    <p:sldId id="339" r:id="rId85"/>
    <p:sldId id="325" r:id="rId8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636" y="108"/>
      </p:cViewPr>
      <p:guideLst/>
    </p:cSldViewPr>
  </p:slideViewPr>
  <p:notesTextViewPr>
    <p:cViewPr>
      <p:scale>
        <a:sx n="1" d="1"/>
        <a:sy n="1" d="1"/>
      </p:scale>
      <p:origin x="0" y="0"/>
    </p:cViewPr>
  </p:notesTextViewPr>
  <p:sorterViewPr>
    <p:cViewPr>
      <p:scale>
        <a:sx n="100" d="100"/>
        <a:sy n="100" d="100"/>
      </p:scale>
      <p:origin x="0" y="-4382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1ED868-EE65-457F-B37B-DA2FF64CE980}" type="datetimeFigureOut">
              <a:rPr lang="en-US" smtClean="0"/>
              <a:t>4/8/2021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7188604-B292-4670-85E3-D8D78C69CBF0}" type="slidenum">
              <a:rPr lang="en-US" smtClean="0"/>
              <a:t>‹#›</a:t>
            </a:fld>
            <a:endParaRPr lang="en-US"/>
          </a:p>
        </p:txBody>
      </p:sp>
    </p:spTree>
    <p:extLst>
      <p:ext uri="{BB962C8B-B14F-4D97-AF65-F5344CB8AC3E}">
        <p14:creationId xmlns:p14="http://schemas.microsoft.com/office/powerpoint/2010/main" val="336331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Acts like coupons,</a:t>
            </a:r>
            <a:r>
              <a:rPr lang="en-US" baseline="0" dirty="0" smtClean="0"/>
              <a:t> chips, </a:t>
            </a:r>
            <a:r>
              <a:rPr lang="en-US" baseline="0" dirty="0" err="1" smtClean="0"/>
              <a:t>etc</a:t>
            </a:r>
            <a:endParaRPr lang="en-US" dirty="0"/>
          </a:p>
        </p:txBody>
      </p:sp>
      <p:sp>
        <p:nvSpPr>
          <p:cNvPr id="4" name="Slide Number Placeholder 3"/>
          <p:cNvSpPr>
            <a:spLocks noGrp="1"/>
          </p:cNvSpPr>
          <p:nvPr>
            <p:ph type="sldNum" sz="quarter" idx="10"/>
          </p:nvPr>
        </p:nvSpPr>
        <p:spPr/>
        <p:txBody>
          <a:bodyPr/>
          <a:lstStyle/>
          <a:p>
            <a:fld id="{B7188604-B292-4670-85E3-D8D78C69CBF0}" type="slidenum">
              <a:rPr lang="en-US" smtClean="0"/>
              <a:t>9</a:t>
            </a:fld>
            <a:endParaRPr lang="en-US"/>
          </a:p>
        </p:txBody>
      </p:sp>
    </p:spTree>
    <p:extLst>
      <p:ext uri="{BB962C8B-B14F-4D97-AF65-F5344CB8AC3E}">
        <p14:creationId xmlns:p14="http://schemas.microsoft.com/office/powerpoint/2010/main" val="19350987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0C30A60-E54C-4816-877D-DF7D7A887DE7}" type="datetimeFigureOut">
              <a:rPr lang="en-US" smtClean="0"/>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2340385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C30A60-E54C-4816-877D-DF7D7A887DE7}" type="datetimeFigureOut">
              <a:rPr lang="en-US" smtClean="0"/>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2550834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C30A60-E54C-4816-877D-DF7D7A887DE7}" type="datetimeFigureOut">
              <a:rPr lang="en-US" smtClean="0"/>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277425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0C30A60-E54C-4816-877D-DF7D7A887DE7}" type="datetimeFigureOut">
              <a:rPr lang="en-US" smtClean="0"/>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18637525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0C30A60-E54C-4816-877D-DF7D7A887DE7}" type="datetimeFigureOut">
              <a:rPr lang="en-US" smtClean="0"/>
              <a:t>4/8/2021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3010313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0C30A60-E54C-4816-877D-DF7D7A887DE7}" type="datetimeFigureOut">
              <a:rPr lang="en-US" smtClean="0"/>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80033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0C30A60-E54C-4816-877D-DF7D7A887DE7}" type="datetimeFigureOut">
              <a:rPr lang="en-US" smtClean="0"/>
              <a:t>4/8/2021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2655021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0C30A60-E54C-4816-877D-DF7D7A887DE7}" type="datetimeFigureOut">
              <a:rPr lang="en-US" smtClean="0"/>
              <a:t>4/8/2021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25810025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0C30A60-E54C-4816-877D-DF7D7A887DE7}" type="datetimeFigureOut">
              <a:rPr lang="en-US" smtClean="0"/>
              <a:t>4/8/2021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1289663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0C30A60-E54C-4816-877D-DF7D7A887DE7}" type="datetimeFigureOut">
              <a:rPr lang="en-US" smtClean="0"/>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6931176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0C30A60-E54C-4816-877D-DF7D7A887DE7}" type="datetimeFigureOut">
              <a:rPr lang="en-US" smtClean="0"/>
              <a:t>4/8/2021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D9AD6B-65AC-4F13-AE02-655A1E4F347B}" type="slidenum">
              <a:rPr lang="en-US" smtClean="0"/>
              <a:t>‹#›</a:t>
            </a:fld>
            <a:endParaRPr lang="en-US"/>
          </a:p>
        </p:txBody>
      </p:sp>
    </p:spTree>
    <p:extLst>
      <p:ext uri="{BB962C8B-B14F-4D97-AF65-F5344CB8AC3E}">
        <p14:creationId xmlns:p14="http://schemas.microsoft.com/office/powerpoint/2010/main" val="875632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0C30A60-E54C-4816-877D-DF7D7A887DE7}" type="datetimeFigureOut">
              <a:rPr lang="en-US" smtClean="0"/>
              <a:t>4/8/2021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D9AD6B-65AC-4F13-AE02-655A1E4F347B}" type="slidenum">
              <a:rPr lang="en-US" smtClean="0"/>
              <a:t>‹#›</a:t>
            </a:fld>
            <a:endParaRPr lang="en-US"/>
          </a:p>
        </p:txBody>
      </p:sp>
    </p:spTree>
    <p:extLst>
      <p:ext uri="{BB962C8B-B14F-4D97-AF65-F5344CB8AC3E}">
        <p14:creationId xmlns:p14="http://schemas.microsoft.com/office/powerpoint/2010/main" val="3129296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en.bitcoin.it/wiki/Contracts" TargetMode="External"/><Relationship Id="rId2" Type="http://schemas.openxmlformats.org/officeDocument/2006/relationships/hyperlink" Target="https://en.bitcoin.it/wiki/Block_chai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link.springer.com/search?query=blockchain" TargetMode="External"/><Relationship Id="rId2" Type="http://schemas.openxmlformats.org/officeDocument/2006/relationships/hyperlink" Target="https://link.springer.com/book/10.1007/978-981-13-8775-3"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hyperlink" Target="https://www.proofofexistence.org/"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originstamp.com/blog/proof-of-existence-on-blockchain/"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consensys.net/blockchain-use-cases/government-and-the-public-sector/#centralbanking" TargetMode="External"/><Relationship Id="rId7" Type="http://schemas.openxmlformats.org/officeDocument/2006/relationships/hyperlink" Target="https://consensys.net/blockchain-use-cases/government-and-the-public-sector/#tax" TargetMode="External"/><Relationship Id="rId2" Type="http://schemas.openxmlformats.org/officeDocument/2006/relationships/hyperlink" Target="https://consensys.net/blockchain-use-cases/government-and-the-public-sector/#smartcities" TargetMode="External"/><Relationship Id="rId1" Type="http://schemas.openxmlformats.org/officeDocument/2006/relationships/slideLayout" Target="../slideLayouts/slideLayout2.xml"/><Relationship Id="rId6" Type="http://schemas.openxmlformats.org/officeDocument/2006/relationships/hyperlink" Target="https://consensys.net/blockchain-use-cases/government-and-the-public-sector/#loans" TargetMode="External"/><Relationship Id="rId5" Type="http://schemas.openxmlformats.org/officeDocument/2006/relationships/hyperlink" Target="https://consensys.net/blockchain-use-cases/government-and-the-public-sector/#vaccinations" TargetMode="External"/><Relationship Id="rId4" Type="http://schemas.openxmlformats.org/officeDocument/2006/relationships/hyperlink" Target="https://consensys.net/blockchain-use-cases/government-and-the-public-sector/#qualifications"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s://www.outlookindia.com/website/story/sports-news-football-teams-turning-to-virtual-crypto-fan-tokens-to-raise-millions/355371" TargetMode="External"/><Relationship Id="rId2" Type="http://schemas.openxmlformats.org/officeDocument/2006/relationships/hyperlink" Target="https://news.bitcoin.com/nba-star-spencer-dinwiddie-just-tokenized-his-own-contract/"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steemit.com/crypto/@thecryptotea/music-artist-redfoo-signs-with-tokenstars"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hyperlink" Target="https://www.globenewswire.com/news-release/2020/12/17/2147261/0/en/Moss-Platform-Incorporates-Tokenized-Carbon-Credits-to-Save-the-Planet.html" TargetMode="External"/><Relationship Id="rId2" Type="http://schemas.openxmlformats.org/officeDocument/2006/relationships/hyperlink" Target="https://www.crunchbase.com/organization/moss-earth" TargetMode="Externa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https://plasticbank.com/our-impact/"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hyperlink" Target="https://twitter.com/dApp_boi" TargetMode="External"/><Relationship Id="rId2" Type="http://schemas.openxmlformats.org/officeDocument/2006/relationships/hyperlink" Target="https://www.coindesk.com/man-who-sells-himself-now-wants-buyers-to-control-his-lif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hyperlink" Target="https://www.crunchbase.com/organization/monart-6849"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hyperlink" Target="https://www.youtube.com/watch?v=aPNZsAD6o0g" TargetMode="Externa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hyperlink" Target="https://doi.org/10.1007/978-3-319-99058-3_12" TargetMode="Externa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Applications of Blockchain</a:t>
            </a:r>
            <a:endParaRPr lang="en-US" dirty="0"/>
          </a:p>
        </p:txBody>
      </p:sp>
      <p:sp>
        <p:nvSpPr>
          <p:cNvPr id="3" name="Subtitle 2"/>
          <p:cNvSpPr>
            <a:spLocks noGrp="1"/>
          </p:cNvSpPr>
          <p:nvPr>
            <p:ph type="subTitle" idx="1"/>
          </p:nvPr>
        </p:nvSpPr>
        <p:spPr>
          <a:xfrm>
            <a:off x="1524000" y="2255612"/>
            <a:ext cx="9144000" cy="1655762"/>
          </a:xfrm>
        </p:spPr>
        <p:txBody>
          <a:bodyPr/>
          <a:lstStyle/>
          <a:p>
            <a:r>
              <a:rPr lang="en-US" dirty="0" smtClean="0"/>
              <a:t>Loke KS</a:t>
            </a:r>
            <a:endParaRPr lang="en-US" dirty="0"/>
          </a:p>
        </p:txBody>
      </p:sp>
      <p:pic>
        <p:nvPicPr>
          <p:cNvPr id="4" name="Picture 3"/>
          <p:cNvPicPr>
            <a:picLocks noChangeAspect="1"/>
          </p:cNvPicPr>
          <p:nvPr/>
        </p:nvPicPr>
        <p:blipFill>
          <a:blip r:embed="rId2"/>
          <a:stretch>
            <a:fillRect/>
          </a:stretch>
        </p:blipFill>
        <p:spPr>
          <a:xfrm>
            <a:off x="3643086" y="3771312"/>
            <a:ext cx="5176138" cy="3086688"/>
          </a:xfrm>
          <a:prstGeom prst="rect">
            <a:avLst/>
          </a:prstGeom>
          <a:effectLst>
            <a:softEdge rad="444500"/>
          </a:effectLst>
        </p:spPr>
      </p:pic>
    </p:spTree>
    <p:extLst>
      <p:ext uri="{BB962C8B-B14F-4D97-AF65-F5344CB8AC3E}">
        <p14:creationId xmlns:p14="http://schemas.microsoft.com/office/powerpoint/2010/main" val="28051349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 Implementations</a:t>
            </a:r>
            <a:endParaRPr lang="en-US" dirty="0"/>
          </a:p>
        </p:txBody>
      </p:sp>
      <p:sp>
        <p:nvSpPr>
          <p:cNvPr id="3" name="Content Placeholder 2"/>
          <p:cNvSpPr>
            <a:spLocks noGrp="1"/>
          </p:cNvSpPr>
          <p:nvPr>
            <p:ph idx="1"/>
          </p:nvPr>
        </p:nvSpPr>
        <p:spPr/>
        <p:txBody>
          <a:bodyPr/>
          <a:lstStyle/>
          <a:p>
            <a:r>
              <a:rPr lang="en-US" dirty="0"/>
              <a:t>EPOBC is the first </a:t>
            </a:r>
            <a:r>
              <a:rPr lang="en-US" dirty="0" smtClean="0"/>
              <a:t>Colored coins </a:t>
            </a:r>
            <a:r>
              <a:rPr lang="en-US" dirty="0"/>
              <a:t>implementation which was created By ChromaWay. EPOBC doesn't use </a:t>
            </a:r>
            <a:r>
              <a:rPr lang="en-US" dirty="0" err="1"/>
              <a:t>op_return</a:t>
            </a:r>
            <a:r>
              <a:rPr lang="en-US" dirty="0"/>
              <a:t> to store metadata on the </a:t>
            </a:r>
            <a:r>
              <a:rPr lang="en-US" dirty="0" smtClean="0"/>
              <a:t>blockchain</a:t>
            </a:r>
          </a:p>
          <a:p>
            <a:r>
              <a:rPr lang="en-US" dirty="0"/>
              <a:t>Open Assets is a Colored Coin implementation based on the OP_RETURN operator. Metadata is linked from the Blockchain and stored on the web</a:t>
            </a:r>
          </a:p>
        </p:txBody>
      </p:sp>
    </p:spTree>
    <p:extLst>
      <p:ext uri="{BB962C8B-B14F-4D97-AF65-F5344CB8AC3E}">
        <p14:creationId xmlns:p14="http://schemas.microsoft.com/office/powerpoint/2010/main" val="3437588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a:t>
            </a:r>
            <a:endParaRPr lang="en-US" dirty="0"/>
          </a:p>
        </p:txBody>
      </p:sp>
      <p:sp>
        <p:nvSpPr>
          <p:cNvPr id="3" name="Content Placeholder 2"/>
          <p:cNvSpPr>
            <a:spLocks noGrp="1"/>
          </p:cNvSpPr>
          <p:nvPr>
            <p:ph idx="1"/>
          </p:nvPr>
        </p:nvSpPr>
        <p:spPr/>
        <p:txBody>
          <a:bodyPr/>
          <a:lstStyle/>
          <a:p>
            <a:r>
              <a:rPr lang="en-US" dirty="0"/>
              <a:t> Bitcoin's scripting language allows to store small amounts of metadata on the blockchain, which can be used to </a:t>
            </a:r>
            <a:r>
              <a:rPr lang="en-US" b="1" dirty="0"/>
              <a:t>represent</a:t>
            </a:r>
            <a:r>
              <a:rPr lang="en-US" dirty="0"/>
              <a:t> asset manipulation instructions. </a:t>
            </a:r>
            <a:endParaRPr lang="en-US" dirty="0" smtClean="0"/>
          </a:p>
          <a:p>
            <a:r>
              <a:rPr lang="en-US" dirty="0" smtClean="0"/>
              <a:t>For </a:t>
            </a:r>
            <a:r>
              <a:rPr lang="en-US" dirty="0"/>
              <a:t>example, we can encode in a Bitcoin transaction that 100 units of a new asset were issued and are now credited to a given bitcoin address. A </a:t>
            </a:r>
            <a:r>
              <a:rPr lang="en-US" i="1" dirty="0"/>
              <a:t>colored coins wallet</a:t>
            </a:r>
            <a:r>
              <a:rPr lang="en-US" dirty="0"/>
              <a:t> can create a Bitcoin transaction that encodes sending 50 units of an asset from one address to a new address, and so on</a:t>
            </a:r>
            <a:r>
              <a:rPr lang="en-US" dirty="0" smtClean="0"/>
              <a:t>.</a:t>
            </a:r>
          </a:p>
          <a:p>
            <a:endParaRPr lang="en-US" dirty="0"/>
          </a:p>
        </p:txBody>
      </p:sp>
    </p:spTree>
    <p:extLst>
      <p:ext uri="{BB962C8B-B14F-4D97-AF65-F5344CB8AC3E}">
        <p14:creationId xmlns:p14="http://schemas.microsoft.com/office/powerpoint/2010/main" val="36790914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a:t>
            </a:r>
            <a:endParaRPr lang="en-US" dirty="0"/>
          </a:p>
        </p:txBody>
      </p:sp>
      <p:sp>
        <p:nvSpPr>
          <p:cNvPr id="3" name="Content Placeholder 2"/>
          <p:cNvSpPr>
            <a:spLocks noGrp="1"/>
          </p:cNvSpPr>
          <p:nvPr>
            <p:ph idx="1"/>
          </p:nvPr>
        </p:nvSpPr>
        <p:spPr/>
        <p:txBody>
          <a:bodyPr/>
          <a:lstStyle/>
          <a:p>
            <a:r>
              <a:rPr lang="en-US" dirty="0"/>
              <a:t>The advantage of using Bitcoin's blockchain as the backbone leverages Bitcoin's strengths, such as immutability, </a:t>
            </a:r>
            <a:r>
              <a:rPr lang="en-US" dirty="0" smtClean="0"/>
              <a:t>non-</a:t>
            </a:r>
            <a:r>
              <a:rPr lang="en-US" dirty="0" err="1" smtClean="0"/>
              <a:t>counterfeitability</a:t>
            </a:r>
            <a:r>
              <a:rPr lang="en-US" dirty="0"/>
              <a:t>, ease of transfer, robustness and transparency thus allowing asset manipulation with unprecedented security and ease.</a:t>
            </a:r>
          </a:p>
        </p:txBody>
      </p:sp>
    </p:spTree>
    <p:extLst>
      <p:ext uri="{BB962C8B-B14F-4D97-AF65-F5344CB8AC3E}">
        <p14:creationId xmlns:p14="http://schemas.microsoft.com/office/powerpoint/2010/main" val="1240674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Coins - Use Cases</a:t>
            </a:r>
            <a:endParaRPr lang="en-US" dirty="0"/>
          </a:p>
        </p:txBody>
      </p:sp>
      <p:sp>
        <p:nvSpPr>
          <p:cNvPr id="3" name="Content Placeholder 2"/>
          <p:cNvSpPr>
            <a:spLocks noGrp="1"/>
          </p:cNvSpPr>
          <p:nvPr>
            <p:ph idx="1"/>
          </p:nvPr>
        </p:nvSpPr>
        <p:spPr/>
        <p:txBody>
          <a:bodyPr/>
          <a:lstStyle/>
          <a:p>
            <a:r>
              <a:rPr lang="en-US" dirty="0"/>
              <a:t>A company can issue shares using colored coins, taking advantage of the Bitcoin infrastructure for activities such as</a:t>
            </a:r>
          </a:p>
          <a:p>
            <a:pPr lvl="1"/>
            <a:r>
              <a:rPr lang="en-US" dirty="0"/>
              <a:t>Trading</a:t>
            </a:r>
          </a:p>
          <a:p>
            <a:pPr lvl="1"/>
            <a:r>
              <a:rPr lang="en-US" dirty="0"/>
              <a:t>Voting</a:t>
            </a:r>
          </a:p>
          <a:p>
            <a:pPr lvl="1"/>
            <a:r>
              <a:rPr lang="en-US" dirty="0"/>
              <a:t>Paying dividends</a:t>
            </a:r>
          </a:p>
          <a:p>
            <a:endParaRPr lang="en-US" dirty="0"/>
          </a:p>
        </p:txBody>
      </p:sp>
    </p:spTree>
    <p:extLst>
      <p:ext uri="{BB962C8B-B14F-4D97-AF65-F5344CB8AC3E}">
        <p14:creationId xmlns:p14="http://schemas.microsoft.com/office/powerpoint/2010/main" val="4171560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Colored Coins - Use Cases</a:t>
            </a:r>
          </a:p>
        </p:txBody>
      </p:sp>
      <p:sp>
        <p:nvSpPr>
          <p:cNvPr id="3" name="Content Placeholder 2"/>
          <p:cNvSpPr>
            <a:spLocks noGrp="1"/>
          </p:cNvSpPr>
          <p:nvPr>
            <p:ph idx="1"/>
          </p:nvPr>
        </p:nvSpPr>
        <p:spPr/>
        <p:txBody>
          <a:bodyPr>
            <a:normAutofit fontScale="92500"/>
          </a:bodyPr>
          <a:lstStyle/>
          <a:p>
            <a:r>
              <a:rPr lang="en-US" b="1" dirty="0"/>
              <a:t>Coupon</a:t>
            </a:r>
          </a:p>
          <a:p>
            <a:r>
              <a:rPr lang="en-US" dirty="0"/>
              <a:t>A company may wish to issue coupons, such as Air Miles rewards points</a:t>
            </a:r>
          </a:p>
          <a:p>
            <a:r>
              <a:rPr lang="en-US" b="1" dirty="0"/>
              <a:t>Community Money</a:t>
            </a:r>
          </a:p>
          <a:p>
            <a:r>
              <a:rPr lang="en-US" dirty="0"/>
              <a:t>A community. e.g. a town, can issue it's own Currency.</a:t>
            </a:r>
          </a:p>
          <a:p>
            <a:r>
              <a:rPr lang="en-US" b="1" dirty="0"/>
              <a:t>Digital collectibles</a:t>
            </a:r>
          </a:p>
          <a:p>
            <a:r>
              <a:rPr lang="en-US" dirty="0"/>
              <a:t>Decentralized management of digital assets. Just like art collectors buy and sell original copies of famous paintings for millions of dollars today, colored coins allow us to do the same with purely digital objects, such as songs, movies, e-books and software, as well, by storing the current ownership of the work as a colored coin on the blockchain</a:t>
            </a:r>
          </a:p>
          <a:p>
            <a:endParaRPr lang="en-US" dirty="0"/>
          </a:p>
        </p:txBody>
      </p:sp>
    </p:spTree>
    <p:extLst>
      <p:ext uri="{BB962C8B-B14F-4D97-AF65-F5344CB8AC3E}">
        <p14:creationId xmlns:p14="http://schemas.microsoft.com/office/powerpoint/2010/main" val="1179722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Property</a:t>
            </a:r>
            <a:endParaRPr lang="en-US" dirty="0"/>
          </a:p>
        </p:txBody>
      </p:sp>
      <p:sp>
        <p:nvSpPr>
          <p:cNvPr id="3" name="Content Placeholder 2"/>
          <p:cNvSpPr>
            <a:spLocks noGrp="1"/>
          </p:cNvSpPr>
          <p:nvPr>
            <p:ph idx="1"/>
          </p:nvPr>
        </p:nvSpPr>
        <p:spPr/>
        <p:txBody>
          <a:bodyPr>
            <a:normAutofit lnSpcReduction="10000"/>
          </a:bodyPr>
          <a:lstStyle/>
          <a:p>
            <a:r>
              <a:rPr lang="en-US" b="1" dirty="0"/>
              <a:t>Smart property</a:t>
            </a:r>
            <a:r>
              <a:rPr lang="en-US" dirty="0"/>
              <a:t> is property whose ownership is controlled via the Bitcoin </a:t>
            </a:r>
            <a:r>
              <a:rPr lang="en-US" dirty="0">
                <a:hlinkClick r:id="rId2" tooltip="Block chain"/>
              </a:rPr>
              <a:t>block chain</a:t>
            </a:r>
            <a:r>
              <a:rPr lang="en-US" dirty="0"/>
              <a:t>, using </a:t>
            </a:r>
            <a:r>
              <a:rPr lang="en-US" dirty="0">
                <a:hlinkClick r:id="rId3" tooltip="Contracts"/>
              </a:rPr>
              <a:t>contracts</a:t>
            </a:r>
            <a:r>
              <a:rPr lang="en-US" dirty="0"/>
              <a:t>. Examples could include physical property such as cars, phones or houses. Smart property also includes non-physical property like shares in a company or access rights to a remote computer. Making property smart allows it to be traded with radically less trust. </a:t>
            </a:r>
            <a:endParaRPr lang="en-US" dirty="0" smtClean="0"/>
          </a:p>
          <a:p>
            <a:r>
              <a:rPr lang="en-US" dirty="0" smtClean="0"/>
              <a:t>This </a:t>
            </a:r>
            <a:r>
              <a:rPr lang="en-US" dirty="0"/>
              <a:t>reduces fraud, mediation fees and allows trades to take place that otherwise would never have happened. For example, it allows strangers to loan you money over the internet taking your smart property as collateral, which should make lending more competitive and thus credit cheaper.</a:t>
            </a:r>
          </a:p>
        </p:txBody>
      </p:sp>
      <p:sp>
        <p:nvSpPr>
          <p:cNvPr id="4" name="Rectangle 3"/>
          <p:cNvSpPr/>
          <p:nvPr/>
        </p:nvSpPr>
        <p:spPr>
          <a:xfrm>
            <a:off x="1084839" y="5992297"/>
            <a:ext cx="4070410" cy="369332"/>
          </a:xfrm>
          <a:prstGeom prst="rect">
            <a:avLst/>
          </a:prstGeom>
        </p:spPr>
        <p:txBody>
          <a:bodyPr wrap="none">
            <a:spAutoFit/>
          </a:bodyPr>
          <a:lstStyle/>
          <a:p>
            <a:r>
              <a:rPr lang="en-US" dirty="0" smtClean="0"/>
              <a:t>https://</a:t>
            </a:r>
            <a:r>
              <a:rPr lang="en-US" dirty="0" err="1" smtClean="0"/>
              <a:t>en.bitcoin.it</a:t>
            </a:r>
            <a:r>
              <a:rPr lang="en-US" dirty="0" smtClean="0"/>
              <a:t>/wiki/</a:t>
            </a:r>
            <a:r>
              <a:rPr lang="en-US" dirty="0" err="1" smtClean="0"/>
              <a:t>Smart_Property</a:t>
            </a:r>
            <a:endParaRPr lang="en-US" dirty="0"/>
          </a:p>
        </p:txBody>
      </p:sp>
    </p:spTree>
    <p:extLst>
      <p:ext uri="{BB962C8B-B14F-4D97-AF65-F5344CB8AC3E}">
        <p14:creationId xmlns:p14="http://schemas.microsoft.com/office/powerpoint/2010/main" val="1599974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Smart Property</a:t>
            </a:r>
            <a:endParaRPr lang="en-US" dirty="0"/>
          </a:p>
        </p:txBody>
      </p:sp>
      <p:sp>
        <p:nvSpPr>
          <p:cNvPr id="3" name="Content Placeholder 2"/>
          <p:cNvSpPr>
            <a:spLocks noGrp="1"/>
          </p:cNvSpPr>
          <p:nvPr>
            <p:ph idx="1"/>
          </p:nvPr>
        </p:nvSpPr>
        <p:spPr/>
        <p:txBody>
          <a:bodyPr>
            <a:normAutofit lnSpcReduction="10000"/>
          </a:bodyPr>
          <a:lstStyle/>
          <a:p>
            <a:r>
              <a:rPr lang="en-US" dirty="0" smtClean="0"/>
              <a:t>Primitive </a:t>
            </a:r>
            <a:r>
              <a:rPr lang="en-US" dirty="0"/>
              <a:t>forms of smart property are already common - if you own a car, it probably comes with an immobilizer. Immobilizers augment the physical key with a protocol exchange ensuring only the holders of the correct cryptographic token can activate the engine. They have dramatically reduced car theft, for example, </a:t>
            </a:r>
            <a:r>
              <a:rPr lang="en-US" dirty="0" err="1"/>
              <a:t>immobilisers</a:t>
            </a:r>
            <a:r>
              <a:rPr lang="en-US" dirty="0"/>
              <a:t> are fitted to around 45% of all cars in Australia, but account for only 7% of the cars that are stolen.</a:t>
            </a:r>
          </a:p>
          <a:p>
            <a:r>
              <a:rPr lang="en-US" dirty="0"/>
              <a:t>Many other forms of modern property are protected against theft using cryptography, for example, some smartphones will refuse to release certain keys if the correct PIN unlock isn't entered, and cryptography not only renders a stolen device fairly useless but makes it impossible to steal someone's phone number as well.</a:t>
            </a:r>
          </a:p>
          <a:p>
            <a:endParaRPr lang="en-US" dirty="0"/>
          </a:p>
        </p:txBody>
      </p:sp>
    </p:spTree>
    <p:extLst>
      <p:ext uri="{BB962C8B-B14F-4D97-AF65-F5344CB8AC3E}">
        <p14:creationId xmlns:p14="http://schemas.microsoft.com/office/powerpoint/2010/main" val="2936632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Use Cases </a:t>
            </a:r>
            <a:r>
              <a:rPr lang="en-US" dirty="0" smtClean="0"/>
              <a:t>- </a:t>
            </a:r>
            <a:r>
              <a:rPr lang="en-US" b="1" dirty="0" smtClean="0"/>
              <a:t>Smart property</a:t>
            </a:r>
            <a:endParaRPr lang="en-US" dirty="0"/>
          </a:p>
        </p:txBody>
      </p:sp>
      <p:sp>
        <p:nvSpPr>
          <p:cNvPr id="3" name="Content Placeholder 2"/>
          <p:cNvSpPr>
            <a:spLocks noGrp="1"/>
          </p:cNvSpPr>
          <p:nvPr>
            <p:ph idx="1"/>
          </p:nvPr>
        </p:nvSpPr>
        <p:spPr/>
        <p:txBody>
          <a:bodyPr/>
          <a:lstStyle/>
          <a:p>
            <a:r>
              <a:rPr lang="en-US" dirty="0" smtClean="0"/>
              <a:t>Suppose </a:t>
            </a:r>
            <a:r>
              <a:rPr lang="en-US" dirty="0"/>
              <a:t>there is a car rental company. The company can release one colored coin to represent each car, and then configure the car to turn on only if it receives a message signed with the private key that currently owns the colored coin. </a:t>
            </a:r>
            <a:endParaRPr lang="en-US" dirty="0" smtClean="0"/>
          </a:p>
          <a:p>
            <a:r>
              <a:rPr lang="en-US" dirty="0" smtClean="0"/>
              <a:t>It </a:t>
            </a:r>
            <a:r>
              <a:rPr lang="en-US" dirty="0"/>
              <a:t>can then release a smartphone app that anyone can use to broadcast a message signed with their private key, and put up the colored coins on a trading platform. Anyone will be able to then purchase a colored coin, use the car for whatever period of time using the smartphone app as a "car key", and sell the coin again at their leisure.</a:t>
            </a:r>
          </a:p>
          <a:p>
            <a:endParaRPr lang="en-US" dirty="0"/>
          </a:p>
        </p:txBody>
      </p:sp>
    </p:spTree>
    <p:extLst>
      <p:ext uri="{BB962C8B-B14F-4D97-AF65-F5344CB8AC3E}">
        <p14:creationId xmlns:p14="http://schemas.microsoft.com/office/powerpoint/2010/main" val="367120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Cases - </a:t>
            </a:r>
            <a:r>
              <a:rPr lang="en-US" b="1" dirty="0"/>
              <a:t>Access and </a:t>
            </a:r>
            <a:r>
              <a:rPr lang="en-US" b="1" dirty="0" smtClean="0"/>
              <a:t>Subscription</a:t>
            </a:r>
            <a:endParaRPr lang="en-US" dirty="0"/>
          </a:p>
        </p:txBody>
      </p:sp>
      <p:sp>
        <p:nvSpPr>
          <p:cNvPr id="3" name="Content Placeholder 2"/>
          <p:cNvSpPr>
            <a:spLocks noGrp="1"/>
          </p:cNvSpPr>
          <p:nvPr>
            <p:ph idx="1"/>
          </p:nvPr>
        </p:nvSpPr>
        <p:spPr/>
        <p:txBody>
          <a:bodyPr/>
          <a:lstStyle/>
          <a:p>
            <a:r>
              <a:rPr lang="en-US" dirty="0" smtClean="0"/>
              <a:t>Using </a:t>
            </a:r>
            <a:r>
              <a:rPr lang="en-US" dirty="0"/>
              <a:t>colored coins to trade and manage access and subscription services. </a:t>
            </a:r>
            <a:endParaRPr lang="en-US" dirty="0" smtClean="0"/>
          </a:p>
          <a:p>
            <a:r>
              <a:rPr lang="en-US" dirty="0" smtClean="0"/>
              <a:t>For </a:t>
            </a:r>
            <a:r>
              <a:rPr lang="en-US" dirty="0"/>
              <a:t>example, a museum, a subway or an online service like Netflix may issue passes as colored coins and release a smartphone app that can be used to make a signature proving ownership of a pass in person, allowing these passes to be simultaneously transferable, fully digital and securely </a:t>
            </a:r>
            <a:r>
              <a:rPr lang="en-US" dirty="0" err="1" smtClean="0"/>
              <a:t>uncopyable</a:t>
            </a:r>
            <a:endParaRPr lang="en-US" dirty="0"/>
          </a:p>
          <a:p>
            <a:endParaRPr lang="en-US" dirty="0"/>
          </a:p>
        </p:txBody>
      </p:sp>
    </p:spTree>
    <p:extLst>
      <p:ext uri="{BB962C8B-B14F-4D97-AF65-F5344CB8AC3E}">
        <p14:creationId xmlns:p14="http://schemas.microsoft.com/office/powerpoint/2010/main" val="4061909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a:t>
            </a:r>
            <a:r>
              <a:rPr lang="en-US" dirty="0" smtClean="0"/>
              <a:t>Property - Loans </a:t>
            </a:r>
            <a:r>
              <a:rPr lang="en-US" dirty="0"/>
              <a:t>and collateral</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dirty="0"/>
              <a:t>Being able to trade physical property without fraud risk is useful, but we can add an extra layer to allow for secured low-trust loans. </a:t>
            </a:r>
            <a:endParaRPr lang="en-US" dirty="0" smtClean="0"/>
          </a:p>
          <a:p>
            <a:r>
              <a:rPr lang="en-US" dirty="0" smtClean="0"/>
              <a:t>Consider </a:t>
            </a:r>
            <a:r>
              <a:rPr lang="en-US" dirty="0"/>
              <a:t>a loan with which to start a small business. Rather than deal with a bank, you decide to allow people from around the world bid on your debt so you can get the best rates. </a:t>
            </a:r>
            <a:endParaRPr lang="en-US" dirty="0" smtClean="0"/>
          </a:p>
          <a:p>
            <a:r>
              <a:rPr lang="en-US" dirty="0" smtClean="0"/>
              <a:t>For </a:t>
            </a:r>
            <a:r>
              <a:rPr lang="en-US" dirty="0"/>
              <a:t>this to work, the strangers need some assurance that if the loan is not repaid, they get to keep the collateral - yet you still need to be able to use the car to set up the business.</a:t>
            </a:r>
          </a:p>
          <a:p>
            <a:r>
              <a:rPr lang="en-US" dirty="0"/>
              <a:t>We can do this by adding </a:t>
            </a:r>
            <a:r>
              <a:rPr lang="en-US" i="1" dirty="0"/>
              <a:t>access keys</a:t>
            </a:r>
            <a:r>
              <a:rPr lang="en-US" dirty="0"/>
              <a:t> to the ownership key. By signing a message with the ownership key, access keys can be added or removed. Access keys can be temporary in nature. This means that for the duration of the loan, you can re-assign ownership of the vehicle to the creditor whilst keeping an access key for yourself.</a:t>
            </a:r>
          </a:p>
          <a:p>
            <a:endParaRPr lang="en-US" dirty="0"/>
          </a:p>
        </p:txBody>
      </p:sp>
    </p:spTree>
    <p:extLst>
      <p:ext uri="{BB962C8B-B14F-4D97-AF65-F5344CB8AC3E}">
        <p14:creationId xmlns:p14="http://schemas.microsoft.com/office/powerpoint/2010/main" val="2015692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en-US" dirty="0"/>
          </a:p>
        </p:txBody>
      </p:sp>
      <p:sp>
        <p:nvSpPr>
          <p:cNvPr id="3" name="Content Placeholder 2"/>
          <p:cNvSpPr>
            <a:spLocks noGrp="1"/>
          </p:cNvSpPr>
          <p:nvPr>
            <p:ph idx="1"/>
          </p:nvPr>
        </p:nvSpPr>
        <p:spPr/>
        <p:txBody>
          <a:bodyPr/>
          <a:lstStyle/>
          <a:p>
            <a:r>
              <a:rPr lang="it-IT" smtClean="0"/>
              <a:t>Joseph </a:t>
            </a:r>
            <a:r>
              <a:rPr lang="it-IT" dirty="0"/>
              <a:t>J. </a:t>
            </a:r>
            <a:r>
              <a:rPr lang="it-IT" dirty="0" smtClean="0"/>
              <a:t>Bambara &amp; Paul </a:t>
            </a:r>
            <a:r>
              <a:rPr lang="it-IT" dirty="0"/>
              <a:t>R. </a:t>
            </a:r>
            <a:r>
              <a:rPr lang="it-IT" dirty="0" smtClean="0"/>
              <a:t>Allen. </a:t>
            </a:r>
            <a:r>
              <a:rPr lang="en-US" dirty="0" smtClean="0"/>
              <a:t>Blockchain A </a:t>
            </a:r>
            <a:r>
              <a:rPr lang="en-US" dirty="0"/>
              <a:t>Practical Guide to </a:t>
            </a:r>
            <a:r>
              <a:rPr lang="en-US" dirty="0" smtClean="0"/>
              <a:t>Developing Business</a:t>
            </a:r>
            <a:r>
              <a:rPr lang="en-US" dirty="0"/>
              <a:t>, Law, and </a:t>
            </a:r>
            <a:r>
              <a:rPr lang="en-US" dirty="0" smtClean="0"/>
              <a:t>Technology Solutions. McGraw Hill Education, 2018.</a:t>
            </a:r>
          </a:p>
          <a:p>
            <a:r>
              <a:rPr lang="en-US" dirty="0">
                <a:hlinkClick r:id="rId2"/>
              </a:rPr>
              <a:t>https://</a:t>
            </a:r>
            <a:r>
              <a:rPr lang="en-US" dirty="0" err="1" smtClean="0">
                <a:hlinkClick r:id="rId2"/>
              </a:rPr>
              <a:t>link.springer.com</a:t>
            </a:r>
            <a:r>
              <a:rPr lang="en-US" dirty="0" smtClean="0">
                <a:hlinkClick r:id="rId2"/>
              </a:rPr>
              <a:t>/book/10.1007/978-981-13-8775-3</a:t>
            </a:r>
            <a:r>
              <a:rPr lang="en-US" dirty="0" smtClean="0"/>
              <a:t> </a:t>
            </a:r>
          </a:p>
          <a:p>
            <a:r>
              <a:rPr lang="en-US" dirty="0">
                <a:hlinkClick r:id="rId3"/>
              </a:rPr>
              <a:t>https://</a:t>
            </a:r>
            <a:r>
              <a:rPr lang="en-US" dirty="0" err="1" smtClean="0">
                <a:hlinkClick r:id="rId3"/>
              </a:rPr>
              <a:t>link.springer.com</a:t>
            </a:r>
            <a:r>
              <a:rPr lang="en-US" dirty="0" smtClean="0">
                <a:hlinkClick r:id="rId3"/>
              </a:rPr>
              <a:t>/</a:t>
            </a:r>
            <a:r>
              <a:rPr lang="en-US" dirty="0" err="1" smtClean="0">
                <a:hlinkClick r:id="rId3"/>
              </a:rPr>
              <a:t>search?query</a:t>
            </a:r>
            <a:r>
              <a:rPr lang="en-US" dirty="0" smtClean="0">
                <a:hlinkClick r:id="rId3"/>
              </a:rPr>
              <a:t>=blockchain</a:t>
            </a:r>
            <a:r>
              <a:rPr lang="en-US" dirty="0" smtClean="0"/>
              <a:t> </a:t>
            </a:r>
            <a:endParaRPr lang="en-US" dirty="0"/>
          </a:p>
        </p:txBody>
      </p:sp>
    </p:spTree>
    <p:extLst>
      <p:ext uri="{BB962C8B-B14F-4D97-AF65-F5344CB8AC3E}">
        <p14:creationId xmlns:p14="http://schemas.microsoft.com/office/powerpoint/2010/main" val="17564928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Smart Property</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441234" y="1934080"/>
            <a:ext cx="8516539" cy="4134427"/>
          </a:xfrm>
          <a:prstGeom prst="rect">
            <a:avLst/>
          </a:prstGeom>
        </p:spPr>
      </p:pic>
    </p:spTree>
    <p:extLst>
      <p:ext uri="{BB962C8B-B14F-4D97-AF65-F5344CB8AC3E}">
        <p14:creationId xmlns:p14="http://schemas.microsoft.com/office/powerpoint/2010/main" val="632237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2691384" cy="1325563"/>
          </a:xfrm>
        </p:spPr>
        <p:txBody>
          <a:bodyPr/>
          <a:lstStyle/>
          <a:p>
            <a:r>
              <a:rPr lang="en-US" dirty="0"/>
              <a:t>Smart Property</a:t>
            </a:r>
          </a:p>
        </p:txBody>
      </p:sp>
      <p:pic>
        <p:nvPicPr>
          <p:cNvPr id="4" name="Content Placeholder 3"/>
          <p:cNvPicPr>
            <a:picLocks noGrp="1" noChangeAspect="1"/>
          </p:cNvPicPr>
          <p:nvPr>
            <p:ph idx="1"/>
          </p:nvPr>
        </p:nvPicPr>
        <p:blipFill>
          <a:blip r:embed="rId2"/>
          <a:stretch>
            <a:fillRect/>
          </a:stretch>
        </p:blipFill>
        <p:spPr>
          <a:xfrm>
            <a:off x="4224528" y="746632"/>
            <a:ext cx="7534655" cy="5912959"/>
          </a:xfrm>
          <a:prstGeom prst="rect">
            <a:avLst/>
          </a:prstGeom>
        </p:spPr>
      </p:pic>
    </p:spTree>
    <p:extLst>
      <p:ext uri="{BB962C8B-B14F-4D97-AF65-F5344CB8AC3E}">
        <p14:creationId xmlns:p14="http://schemas.microsoft.com/office/powerpoint/2010/main" val="25760869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3346704" y="1680536"/>
            <a:ext cx="8221222" cy="4496427"/>
          </a:xfrm>
          <a:prstGeom prst="rect">
            <a:avLst/>
          </a:prstGeom>
        </p:spPr>
      </p:pic>
      <p:sp>
        <p:nvSpPr>
          <p:cNvPr id="7" name="Title 1"/>
          <p:cNvSpPr txBox="1">
            <a:spLocks/>
          </p:cNvSpPr>
          <p:nvPr/>
        </p:nvSpPr>
        <p:spPr>
          <a:xfrm>
            <a:off x="838200" y="365125"/>
            <a:ext cx="269138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Smart Property</a:t>
            </a:r>
            <a:endParaRPr lang="en-US" dirty="0"/>
          </a:p>
        </p:txBody>
      </p:sp>
    </p:spTree>
    <p:extLst>
      <p:ext uri="{BB962C8B-B14F-4D97-AF65-F5344CB8AC3E}">
        <p14:creationId xmlns:p14="http://schemas.microsoft.com/office/powerpoint/2010/main" val="1216445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241733" y="2056107"/>
            <a:ext cx="8268854" cy="2610214"/>
          </a:xfrm>
          <a:prstGeom prst="rect">
            <a:avLst/>
          </a:prstGeom>
        </p:spPr>
      </p:pic>
      <p:sp>
        <p:nvSpPr>
          <p:cNvPr id="5" name="Title 1"/>
          <p:cNvSpPr txBox="1">
            <a:spLocks/>
          </p:cNvSpPr>
          <p:nvPr/>
        </p:nvSpPr>
        <p:spPr>
          <a:xfrm>
            <a:off x="838200" y="365125"/>
            <a:ext cx="8141208"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Smart Property</a:t>
            </a:r>
            <a:endParaRPr lang="en-US" dirty="0"/>
          </a:p>
        </p:txBody>
      </p:sp>
    </p:spTree>
    <p:extLst>
      <p:ext uri="{BB962C8B-B14F-4D97-AF65-F5344CB8AC3E}">
        <p14:creationId xmlns:p14="http://schemas.microsoft.com/office/powerpoint/2010/main" val="32684216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365125"/>
            <a:ext cx="2129261" cy="1325563"/>
          </a:xfrm>
        </p:spPr>
        <p:txBody>
          <a:bodyPr>
            <a:normAutofit/>
          </a:bodyPr>
          <a:lstStyle/>
          <a:p>
            <a:r>
              <a:rPr lang="en-US" dirty="0"/>
              <a:t>Smart Property</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stretch>
            <a:fillRect/>
          </a:stretch>
        </p:blipFill>
        <p:spPr>
          <a:xfrm>
            <a:off x="3223493" y="0"/>
            <a:ext cx="8828300" cy="6635490"/>
          </a:xfrm>
          <a:prstGeom prst="rect">
            <a:avLst/>
          </a:prstGeom>
        </p:spPr>
      </p:pic>
    </p:spTree>
    <p:extLst>
      <p:ext uri="{BB962C8B-B14F-4D97-AF65-F5344CB8AC3E}">
        <p14:creationId xmlns:p14="http://schemas.microsoft.com/office/powerpoint/2010/main" val="356469787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3629779" y="1027906"/>
            <a:ext cx="8297433" cy="5249008"/>
          </a:xfrm>
          <a:prstGeom prst="rect">
            <a:avLst/>
          </a:prstGeom>
        </p:spPr>
      </p:pic>
      <p:sp>
        <p:nvSpPr>
          <p:cNvPr id="5" name="Title 1"/>
          <p:cNvSpPr txBox="1">
            <a:spLocks/>
          </p:cNvSpPr>
          <p:nvPr/>
        </p:nvSpPr>
        <p:spPr>
          <a:xfrm>
            <a:off x="838199" y="365125"/>
            <a:ext cx="212926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mtClean="0"/>
              <a:t>Smart Property</a:t>
            </a:r>
            <a:endParaRPr lang="en-US" dirty="0"/>
          </a:p>
        </p:txBody>
      </p:sp>
    </p:spTree>
    <p:extLst>
      <p:ext uri="{BB962C8B-B14F-4D97-AF65-F5344CB8AC3E}">
        <p14:creationId xmlns:p14="http://schemas.microsoft.com/office/powerpoint/2010/main" val="28704384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978152" cy="1325563"/>
          </a:xfrm>
        </p:spPr>
        <p:txBody>
          <a:bodyPr>
            <a:normAutofit fontScale="90000"/>
          </a:bodyPr>
          <a:lstStyle/>
          <a:p>
            <a:r>
              <a:rPr lang="en-US" dirty="0"/>
              <a:t>Smart Property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45607173"/>
              </p:ext>
            </p:extLst>
          </p:nvPr>
        </p:nvGraphicFramePr>
        <p:xfrm>
          <a:off x="3590733" y="365125"/>
          <a:ext cx="8601267" cy="5935980"/>
        </p:xfrm>
        <a:graphic>
          <a:graphicData uri="http://schemas.openxmlformats.org/drawingml/2006/table">
            <a:tbl>
              <a:tblPr/>
              <a:tblGrid>
                <a:gridCol w="2867089">
                  <a:extLst>
                    <a:ext uri="{9D8B030D-6E8A-4147-A177-3AD203B41FA5}">
                      <a16:colId xmlns:a16="http://schemas.microsoft.com/office/drawing/2014/main" val="1131584678"/>
                    </a:ext>
                  </a:extLst>
                </a:gridCol>
                <a:gridCol w="2867089">
                  <a:extLst>
                    <a:ext uri="{9D8B030D-6E8A-4147-A177-3AD203B41FA5}">
                      <a16:colId xmlns:a16="http://schemas.microsoft.com/office/drawing/2014/main" val="2328272224"/>
                    </a:ext>
                  </a:extLst>
                </a:gridCol>
                <a:gridCol w="2867089">
                  <a:extLst>
                    <a:ext uri="{9D8B030D-6E8A-4147-A177-3AD203B41FA5}">
                      <a16:colId xmlns:a16="http://schemas.microsoft.com/office/drawing/2014/main" val="1333007973"/>
                    </a:ext>
                  </a:extLst>
                </a:gridCol>
              </a:tblGrid>
              <a:tr h="639141">
                <a:tc>
                  <a:txBody>
                    <a:bodyPr/>
                    <a:lstStyle/>
                    <a:p>
                      <a:pPr algn="ctr" rtl="0" fontAlgn="t">
                        <a:spcBef>
                          <a:spcPts val="0"/>
                        </a:spcBef>
                        <a:spcAft>
                          <a:spcPts val="0"/>
                        </a:spcAft>
                      </a:pPr>
                      <a:r>
                        <a:rPr lang="en-US" sz="2400" b="1" i="0" u="none" strike="noStrike" dirty="0">
                          <a:solidFill>
                            <a:srgbClr val="000000"/>
                          </a:solidFill>
                          <a:effectLst/>
                          <a:latin typeface="Calibri" panose="020F0502020204030204" pitchFamily="34" charset="0"/>
                        </a:rPr>
                        <a:t>Financial Instruments</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algn="ctr" rtl="0" fontAlgn="t">
                        <a:spcBef>
                          <a:spcPts val="0"/>
                        </a:spcBef>
                        <a:spcAft>
                          <a:spcPts val="0"/>
                        </a:spcAft>
                      </a:pPr>
                      <a:r>
                        <a:rPr lang="en-US" sz="2400" b="1" i="0" u="none" strike="noStrike" dirty="0">
                          <a:solidFill>
                            <a:srgbClr val="000000"/>
                          </a:solidFill>
                          <a:effectLst/>
                          <a:latin typeface="Calibri" panose="020F0502020204030204" pitchFamily="34" charset="0"/>
                        </a:rPr>
                        <a:t>Records </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algn="ctr" rtl="0" fontAlgn="t">
                        <a:spcBef>
                          <a:spcPts val="0"/>
                        </a:spcBef>
                        <a:spcAft>
                          <a:spcPts val="0"/>
                        </a:spcAft>
                      </a:pPr>
                      <a:r>
                        <a:rPr lang="en-US" sz="2400" b="1" i="0" u="none" strike="noStrike" dirty="0">
                          <a:solidFill>
                            <a:srgbClr val="000000"/>
                          </a:solidFill>
                          <a:effectLst/>
                          <a:latin typeface="Calibri" panose="020F0502020204030204" pitchFamily="34" charset="0"/>
                        </a:rPr>
                        <a:t>Access (Ownership) </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1584073086"/>
                  </a:ext>
                </a:extLst>
              </a:tr>
              <a:tr h="470112">
                <a:tc>
                  <a:txBody>
                    <a:bodyPr/>
                    <a:lstStyle/>
                    <a:p>
                      <a:pPr rtl="0" fontAlgn="ctr">
                        <a:spcBef>
                          <a:spcPts val="0"/>
                        </a:spcBef>
                        <a:spcAft>
                          <a:spcPts val="0"/>
                        </a:spcAft>
                      </a:pPr>
                      <a:r>
                        <a:rPr lang="en-US" sz="1600" b="0" i="0" u="none" strike="noStrike" dirty="0">
                          <a:solidFill>
                            <a:srgbClr val="000000"/>
                          </a:solidFill>
                          <a:effectLst/>
                          <a:latin typeface="Arial" panose="020B0604020202020204" pitchFamily="34" charset="0"/>
                        </a:rPr>
                        <a:t>Currency</a:t>
                      </a:r>
                      <a:endParaRPr lang="en-US" sz="3600" dirty="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Records of: Spending, Trading, Mortgage</a:t>
                      </a:r>
                      <a:endParaRPr lang="en-US" sz="360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Security Tokens</a:t>
                      </a:r>
                      <a:endParaRPr lang="en-US" sz="360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1739557689"/>
                  </a:ext>
                </a:extLst>
              </a:tr>
              <a:tr h="1230742">
                <a:tc>
                  <a:txBody>
                    <a:bodyPr/>
                    <a:lstStyle/>
                    <a:p>
                      <a:pPr rtl="0" fontAlgn="ctr">
                        <a:spcBef>
                          <a:spcPts val="0"/>
                        </a:spcBef>
                        <a:spcAft>
                          <a:spcPts val="0"/>
                        </a:spcAft>
                      </a:pPr>
                      <a:r>
                        <a:rPr lang="en-US" sz="1600" b="0" i="0" u="none" strike="noStrike" dirty="0">
                          <a:solidFill>
                            <a:srgbClr val="000000"/>
                          </a:solidFill>
                          <a:effectLst/>
                          <a:latin typeface="Arial" panose="020B0604020202020204" pitchFamily="34" charset="0"/>
                        </a:rPr>
                        <a:t>Private Equities</a:t>
                      </a:r>
                      <a:endParaRPr lang="en-US" sz="3600" dirty="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Certifications: Business Licenses</a:t>
                      </a:r>
                      <a:endParaRPr lang="en-US" sz="3600" dirty="0">
                        <a:effectLst/>
                      </a:endParaRPr>
                    </a:p>
                    <a:p>
                      <a:pPr rtl="0" fontAlgn="t">
                        <a:spcBef>
                          <a:spcPts val="0"/>
                        </a:spcBef>
                        <a:spcAft>
                          <a:spcPts val="0"/>
                        </a:spcAft>
                      </a:pPr>
                      <a:r>
                        <a:rPr lang="en-US" sz="1600" b="0" i="0" u="none" strike="noStrike" dirty="0">
                          <a:solidFill>
                            <a:srgbClr val="000000"/>
                          </a:solidFill>
                          <a:effectLst/>
                          <a:latin typeface="Arial" panose="020B0604020202020204" pitchFamily="34" charset="0"/>
                        </a:rPr>
                        <a:t>Birth/Death certificates, Passports</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Keys to: Homes and Hotel Rooms</a:t>
                      </a:r>
                      <a:endParaRPr lang="en-US" sz="3600">
                        <a:effectLst/>
                      </a:endParaRPr>
                    </a:p>
                    <a:p>
                      <a:pPr fontAlgn="t"/>
                      <a:r>
                        <a:rPr lang="en-US" sz="3600">
                          <a:effectLst/>
                        </a:rPr>
                        <a:t/>
                      </a:r>
                      <a:br>
                        <a:rPr lang="en-US" sz="3600">
                          <a:effectLst/>
                        </a:rPr>
                      </a:br>
                      <a:endParaRPr lang="en-US" sz="360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2724409999"/>
                  </a:ext>
                </a:extLst>
              </a:tr>
              <a:tr h="301083">
                <a:tc>
                  <a:txBody>
                    <a:bodyPr/>
                    <a:lstStyle/>
                    <a:p>
                      <a:pPr rtl="0" fontAlgn="ctr">
                        <a:spcBef>
                          <a:spcPts val="0"/>
                        </a:spcBef>
                        <a:spcAft>
                          <a:spcPts val="0"/>
                        </a:spcAft>
                      </a:pPr>
                      <a:r>
                        <a:rPr lang="en-US" sz="1600" b="0" i="0" u="none" strike="noStrike">
                          <a:solidFill>
                            <a:srgbClr val="000000"/>
                          </a:solidFill>
                          <a:effectLst/>
                          <a:latin typeface="Arial" panose="020B0604020202020204" pitchFamily="34" charset="0"/>
                        </a:rPr>
                        <a:t>Public Equities</a:t>
                      </a:r>
                      <a:endParaRPr lang="en-US" sz="360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ctr">
                        <a:spcBef>
                          <a:spcPts val="0"/>
                        </a:spcBef>
                        <a:spcAft>
                          <a:spcPts val="0"/>
                        </a:spcAft>
                      </a:pPr>
                      <a:r>
                        <a:rPr lang="en-US" sz="1600" b="0" i="0" u="none" strike="noStrike" dirty="0">
                          <a:solidFill>
                            <a:srgbClr val="000000"/>
                          </a:solidFill>
                          <a:effectLst/>
                          <a:latin typeface="Arial" panose="020B0604020202020204" pitchFamily="34" charset="0"/>
                        </a:rPr>
                        <a:t>Voter IDs</a:t>
                      </a:r>
                      <a:endParaRPr lang="en-US" sz="3600" dirty="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Online Identities</a:t>
                      </a:r>
                      <a:endParaRPr lang="en-US" sz="360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4166853206"/>
                  </a:ext>
                </a:extLst>
              </a:tr>
              <a:tr h="470112">
                <a:tc>
                  <a:txBody>
                    <a:bodyPr/>
                    <a:lstStyle/>
                    <a:p>
                      <a:pPr rtl="0" fontAlgn="ctr">
                        <a:spcBef>
                          <a:spcPts val="0"/>
                        </a:spcBef>
                        <a:spcAft>
                          <a:spcPts val="0"/>
                        </a:spcAft>
                      </a:pPr>
                      <a:r>
                        <a:rPr lang="en-US" sz="1600" b="0" i="0" u="none" strike="noStrike">
                          <a:solidFill>
                            <a:srgbClr val="000000"/>
                          </a:solidFill>
                          <a:effectLst/>
                          <a:latin typeface="Arial" panose="020B0604020202020204" pitchFamily="34" charset="0"/>
                        </a:rPr>
                        <a:t>Bonds</a:t>
                      </a:r>
                      <a:endParaRPr lang="en-US" sz="360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ctr">
                        <a:spcBef>
                          <a:spcPts val="0"/>
                        </a:spcBef>
                        <a:spcAft>
                          <a:spcPts val="0"/>
                        </a:spcAft>
                      </a:pPr>
                      <a:r>
                        <a:rPr lang="en-US" sz="1600" b="0" i="0" u="none" strike="noStrike" dirty="0">
                          <a:solidFill>
                            <a:srgbClr val="000000"/>
                          </a:solidFill>
                          <a:effectLst/>
                          <a:latin typeface="Arial" panose="020B0604020202020204" pitchFamily="34" charset="0"/>
                        </a:rPr>
                        <a:t>Health / Safety Inspections</a:t>
                      </a:r>
                      <a:endParaRPr lang="en-US" sz="3600" dirty="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fr-FR" sz="1600" b="0" i="0" u="none" strike="noStrike" dirty="0" err="1">
                          <a:solidFill>
                            <a:srgbClr val="000000"/>
                          </a:solidFill>
                          <a:effectLst/>
                          <a:latin typeface="Arial" panose="020B0604020202020204" pitchFamily="34" charset="0"/>
                        </a:rPr>
                        <a:t>Reservations</a:t>
                      </a:r>
                      <a:r>
                        <a:rPr lang="fr-FR" sz="1600" b="0" i="0" u="none" strike="noStrike" dirty="0">
                          <a:solidFill>
                            <a:srgbClr val="000000"/>
                          </a:solidFill>
                          <a:effectLst/>
                          <a:latin typeface="Arial" panose="020B0604020202020204" pitchFamily="34" charset="0"/>
                        </a:rPr>
                        <a:t> (restaurants, </a:t>
                      </a:r>
                      <a:r>
                        <a:rPr lang="fr-FR" sz="1600" b="0" i="0" u="none" strike="noStrike" dirty="0" err="1">
                          <a:solidFill>
                            <a:srgbClr val="000000"/>
                          </a:solidFill>
                          <a:effectLst/>
                          <a:latin typeface="Arial" panose="020B0604020202020204" pitchFamily="34" charset="0"/>
                        </a:rPr>
                        <a:t>hotels</a:t>
                      </a:r>
                      <a:r>
                        <a:rPr lang="fr-FR" sz="1600" b="0" i="0" u="none" strike="noStrike" dirty="0">
                          <a:solidFill>
                            <a:srgbClr val="000000"/>
                          </a:solidFill>
                          <a:effectLst/>
                          <a:latin typeface="Arial" panose="020B0604020202020204" pitchFamily="34" charset="0"/>
                        </a:rPr>
                        <a:t>, queues </a:t>
                      </a:r>
                      <a:r>
                        <a:rPr lang="fr-FR" sz="1600" b="0" i="0" u="none" strike="noStrike" dirty="0" err="1">
                          <a:solidFill>
                            <a:srgbClr val="000000"/>
                          </a:solidFill>
                          <a:effectLst/>
                          <a:latin typeface="Arial" panose="020B0604020202020204" pitchFamily="34" charset="0"/>
                        </a:rPr>
                        <a:t>etc</a:t>
                      </a:r>
                      <a:r>
                        <a:rPr lang="fr-FR" sz="1600" b="0" i="0" u="none" strike="noStrike" dirty="0">
                          <a:solidFill>
                            <a:srgbClr val="000000"/>
                          </a:solidFill>
                          <a:effectLst/>
                          <a:latin typeface="Arial" panose="020B0604020202020204" pitchFamily="34" charset="0"/>
                        </a:rPr>
                        <a:t>)</a:t>
                      </a:r>
                      <a:endParaRPr lang="fr-FR"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2024095690"/>
                  </a:ext>
                </a:extLst>
              </a:tr>
              <a:tr h="533498">
                <a:tc>
                  <a:txBody>
                    <a:bodyPr/>
                    <a:lstStyle/>
                    <a:p>
                      <a:pPr rtl="0" fontAlgn="ctr">
                        <a:spcBef>
                          <a:spcPts val="0"/>
                        </a:spcBef>
                        <a:spcAft>
                          <a:spcPts val="0"/>
                        </a:spcAft>
                      </a:pPr>
                      <a:r>
                        <a:rPr lang="en-US" sz="1600" b="0" i="0" u="none" strike="noStrike">
                          <a:solidFill>
                            <a:srgbClr val="000000"/>
                          </a:solidFill>
                          <a:effectLst/>
                          <a:latin typeface="Arial" panose="020B0604020202020204" pitchFamily="34" charset="0"/>
                        </a:rPr>
                        <a:t>Derivatives (futures, forwards, swaps, options and more complex variations)</a:t>
                      </a:r>
                      <a:endParaRPr lang="en-US" sz="360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ctr">
                        <a:spcBef>
                          <a:spcPts val="0"/>
                        </a:spcBef>
                        <a:spcAft>
                          <a:spcPts val="0"/>
                        </a:spcAft>
                      </a:pPr>
                      <a:r>
                        <a:rPr lang="en-US" sz="1600" b="0" i="0" u="none" strike="noStrike">
                          <a:solidFill>
                            <a:srgbClr val="000000"/>
                          </a:solidFill>
                          <a:effectLst/>
                          <a:latin typeface="Arial" panose="020B0604020202020204" pitchFamily="34" charset="0"/>
                        </a:rPr>
                        <a:t>Building permits</a:t>
                      </a:r>
                      <a:endParaRPr lang="en-US" sz="360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Vouchers</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4033805332"/>
                  </a:ext>
                </a:extLst>
              </a:tr>
              <a:tr h="470112">
                <a:tc>
                  <a:txBody>
                    <a:bodyPr/>
                    <a:lstStyle/>
                    <a:p>
                      <a:pPr rtl="0" fontAlgn="t">
                        <a:spcBef>
                          <a:spcPts val="0"/>
                        </a:spcBef>
                        <a:spcAft>
                          <a:spcPts val="0"/>
                        </a:spcAft>
                      </a:pPr>
                      <a:r>
                        <a:rPr lang="en-US" sz="1600" b="0" i="0" u="none" strike="noStrike">
                          <a:solidFill>
                            <a:srgbClr val="000000"/>
                          </a:solidFill>
                          <a:effectLst/>
                          <a:latin typeface="Arial" panose="020B0604020202020204" pitchFamily="34" charset="0"/>
                        </a:rPr>
                        <a:t>Commodities</a:t>
                      </a:r>
                      <a:endParaRPr lang="en-US" sz="360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EFEFEF"/>
                    </a:solidFill>
                  </a:tcPr>
                </a:tc>
                <a:tc>
                  <a:txBody>
                    <a:bodyPr/>
                    <a:lstStyle/>
                    <a:p>
                      <a:pPr rtl="0" fontAlgn="ctr">
                        <a:spcBef>
                          <a:spcPts val="0"/>
                        </a:spcBef>
                        <a:spcAft>
                          <a:spcPts val="0"/>
                        </a:spcAft>
                      </a:pPr>
                      <a:r>
                        <a:rPr lang="en-US" sz="1600" b="0" i="0" u="none" strike="noStrike">
                          <a:solidFill>
                            <a:srgbClr val="000000"/>
                          </a:solidFill>
                          <a:effectLst/>
                          <a:latin typeface="Arial" panose="020B0604020202020204" pitchFamily="34" charset="0"/>
                        </a:rPr>
                        <a:t>Government/non-profit accounting/transparency</a:t>
                      </a:r>
                      <a:endParaRPr lang="en-US" sz="3600">
                        <a:effectLst/>
                      </a:endParaRPr>
                    </a:p>
                  </a:txBody>
                  <a:tcPr marL="28575" marR="28575" marT="19050" marB="19050" anchor="ctr">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D9D9D9"/>
                    </a:solidFill>
                  </a:tcPr>
                </a:tc>
                <a:tc>
                  <a:txBody>
                    <a:bodyPr/>
                    <a:lstStyle/>
                    <a:p>
                      <a:pPr rtl="0" fontAlgn="t">
                        <a:spcBef>
                          <a:spcPts val="0"/>
                        </a:spcBef>
                        <a:spcAft>
                          <a:spcPts val="0"/>
                        </a:spcAft>
                      </a:pPr>
                      <a:r>
                        <a:rPr lang="en-US" sz="1600" b="0" i="0" u="none" strike="noStrike" dirty="0">
                          <a:solidFill>
                            <a:srgbClr val="000000"/>
                          </a:solidFill>
                          <a:effectLst/>
                          <a:latin typeface="Arial" panose="020B0604020202020204" pitchFamily="34" charset="0"/>
                        </a:rPr>
                        <a:t>Music/Movies/Book Licenses/</a:t>
                      </a:r>
                      <a:r>
                        <a:rPr lang="en-US" sz="1600" b="0" i="0" u="none" strike="noStrike" dirty="0" err="1">
                          <a:solidFill>
                            <a:srgbClr val="000000"/>
                          </a:solidFill>
                          <a:effectLst/>
                          <a:latin typeface="Arial" panose="020B0604020202020204" pitchFamily="34" charset="0"/>
                        </a:rPr>
                        <a:t>Softwares</a:t>
                      </a:r>
                      <a:r>
                        <a:rPr lang="en-US" sz="1600" b="0" i="0" u="none" strike="noStrike" dirty="0">
                          <a:solidFill>
                            <a:srgbClr val="000000"/>
                          </a:solidFill>
                          <a:effectLst/>
                          <a:latin typeface="Arial" panose="020B0604020202020204" pitchFamily="34" charset="0"/>
                        </a:rPr>
                        <a:t> (DRM)</a:t>
                      </a:r>
                      <a:endParaRPr lang="en-US" sz="3600" dirty="0">
                        <a:effectLst/>
                      </a:endParaRPr>
                    </a:p>
                  </a:txBody>
                  <a:tcPr marL="95250" marR="95250" marT="95250" marB="95250">
                    <a:lnL w="9525" cap="flat" cmpd="sng" algn="ctr">
                      <a:solidFill>
                        <a:srgbClr val="9E9E9E"/>
                      </a:solidFill>
                      <a:prstDash val="solid"/>
                      <a:round/>
                      <a:headEnd type="none" w="med" len="med"/>
                      <a:tailEnd type="none" w="med" len="med"/>
                    </a:lnL>
                    <a:lnR w="9525" cap="flat" cmpd="sng" algn="ctr">
                      <a:solidFill>
                        <a:srgbClr val="9E9E9E"/>
                      </a:solidFill>
                      <a:prstDash val="solid"/>
                      <a:round/>
                      <a:headEnd type="none" w="med" len="med"/>
                      <a:tailEnd type="none" w="med" len="med"/>
                    </a:lnR>
                    <a:lnT w="9525" cap="flat" cmpd="sng" algn="ctr">
                      <a:solidFill>
                        <a:srgbClr val="9E9E9E"/>
                      </a:solidFill>
                      <a:prstDash val="solid"/>
                      <a:round/>
                      <a:headEnd type="none" w="med" len="med"/>
                      <a:tailEnd type="none" w="med" len="med"/>
                    </a:lnT>
                    <a:lnB w="9525" cap="flat" cmpd="sng" algn="ctr">
                      <a:solidFill>
                        <a:srgbClr val="9E9E9E"/>
                      </a:solidFill>
                      <a:prstDash val="solid"/>
                      <a:round/>
                      <a:headEnd type="none" w="med" len="med"/>
                      <a:tailEnd type="none" w="med" len="med"/>
                    </a:lnB>
                    <a:solidFill>
                      <a:srgbClr val="CCCCCC"/>
                    </a:solidFill>
                  </a:tcPr>
                </a:tc>
                <a:extLst>
                  <a:ext uri="{0D108BD9-81ED-4DB2-BD59-A6C34878D82A}">
                    <a16:rowId xmlns:a16="http://schemas.microsoft.com/office/drawing/2014/main" val="3751564756"/>
                  </a:ext>
                </a:extLst>
              </a:tr>
            </a:tbl>
          </a:graphicData>
        </a:graphic>
      </p:graphicFrame>
      <p:sp>
        <p:nvSpPr>
          <p:cNvPr id="5" name="Rectangle 1"/>
          <p:cNvSpPr>
            <a:spLocks noChangeArrowheads="1"/>
          </p:cNvSpPr>
          <p:nvPr/>
        </p:nvSpPr>
        <p:spPr bwMode="auto">
          <a:xfrm>
            <a:off x="-969265" y="-294355"/>
            <a:ext cx="14505429" cy="5425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6655264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Coinprism</a:t>
            </a:r>
            <a:endParaRPr lang="en-US" dirty="0"/>
          </a:p>
        </p:txBody>
      </p:sp>
      <p:sp>
        <p:nvSpPr>
          <p:cNvPr id="3" name="Content Placeholder 2"/>
          <p:cNvSpPr>
            <a:spLocks noGrp="1"/>
          </p:cNvSpPr>
          <p:nvPr>
            <p:ph idx="1"/>
          </p:nvPr>
        </p:nvSpPr>
        <p:spPr/>
        <p:txBody>
          <a:bodyPr>
            <a:normAutofit/>
          </a:bodyPr>
          <a:lstStyle/>
          <a:p>
            <a:r>
              <a:rPr lang="en-US" dirty="0" err="1" smtClean="0"/>
              <a:t>Coinprism</a:t>
            </a:r>
            <a:r>
              <a:rPr lang="en-US" dirty="0" smtClean="0"/>
              <a:t>, an online wallet service for “colored coins” founded in 2014, is closing its doors this weekend.</a:t>
            </a:r>
          </a:p>
          <a:p>
            <a:r>
              <a:rPr lang="en-US" dirty="0" err="1" smtClean="0"/>
              <a:t>Coinprism</a:t>
            </a:r>
            <a:r>
              <a:rPr lang="en-US" dirty="0" smtClean="0"/>
              <a:t> was arguably ahead of its time. By using the bitcoin blockchain to create tokens representing other assets, its colored coins presaged the rise of </a:t>
            </a:r>
            <a:r>
              <a:rPr lang="en-US" dirty="0" err="1" smtClean="0"/>
              <a:t>ethereum</a:t>
            </a:r>
            <a:r>
              <a:rPr lang="en-US" dirty="0" smtClean="0"/>
              <a:t> and other networks built explicitly for such use cases.</a:t>
            </a:r>
          </a:p>
          <a:p>
            <a:r>
              <a:rPr lang="en-US" dirty="0" smtClean="0"/>
              <a:t>“While we have been one of the first in the area of blockchain tokens, long before </a:t>
            </a:r>
            <a:r>
              <a:rPr lang="en-US" dirty="0" err="1" smtClean="0"/>
              <a:t>ethereum</a:t>
            </a:r>
            <a:r>
              <a:rPr lang="en-US" dirty="0" smtClean="0"/>
              <a:t> was even released, the ecosystem has since shifted towards ERC-20, which is more flexible and more powerful than bitcoin-based systems,” Founder CEO </a:t>
            </a:r>
            <a:r>
              <a:rPr lang="en-US" dirty="0" err="1" smtClean="0"/>
              <a:t>Charlon</a:t>
            </a:r>
            <a:r>
              <a:rPr lang="en-US" dirty="0" smtClean="0"/>
              <a:t> wrote.</a:t>
            </a:r>
          </a:p>
        </p:txBody>
      </p:sp>
      <p:sp>
        <p:nvSpPr>
          <p:cNvPr id="5" name="Rectangle 4"/>
          <p:cNvSpPr/>
          <p:nvPr/>
        </p:nvSpPr>
        <p:spPr>
          <a:xfrm>
            <a:off x="1054608" y="6176963"/>
            <a:ext cx="10299192" cy="369332"/>
          </a:xfrm>
          <a:prstGeom prst="rect">
            <a:avLst/>
          </a:prstGeom>
        </p:spPr>
        <p:txBody>
          <a:bodyPr wrap="square">
            <a:spAutoFit/>
          </a:bodyPr>
          <a:lstStyle/>
          <a:p>
            <a:r>
              <a:rPr lang="en-US" dirty="0" smtClean="0"/>
              <a:t>https://</a:t>
            </a:r>
            <a:r>
              <a:rPr lang="en-US" dirty="0" err="1" smtClean="0"/>
              <a:t>www.coindesk.com</a:t>
            </a:r>
            <a:r>
              <a:rPr lang="en-US" dirty="0" smtClean="0"/>
              <a:t>/blockchain-startup-</a:t>
            </a:r>
            <a:r>
              <a:rPr lang="en-US" dirty="0" err="1" smtClean="0"/>
              <a:t>coinprism</a:t>
            </a:r>
            <a:r>
              <a:rPr lang="en-US" dirty="0" smtClean="0"/>
              <a:t>-to-shut-down-in-2-days</a:t>
            </a:r>
            <a:endParaRPr lang="en-US" dirty="0"/>
          </a:p>
        </p:txBody>
      </p:sp>
    </p:spTree>
    <p:extLst>
      <p:ext uri="{BB962C8B-B14F-4D97-AF65-F5344CB8AC3E}">
        <p14:creationId xmlns:p14="http://schemas.microsoft.com/office/powerpoint/2010/main" val="13589812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Reality check</a:t>
            </a:r>
            <a:br>
              <a:rPr lang="en-US" b="1" dirty="0"/>
            </a:br>
            <a:endParaRPr lang="en-US" dirty="0"/>
          </a:p>
        </p:txBody>
      </p:sp>
      <p:sp>
        <p:nvSpPr>
          <p:cNvPr id="3" name="Content Placeholder 2"/>
          <p:cNvSpPr>
            <a:spLocks noGrp="1"/>
          </p:cNvSpPr>
          <p:nvPr>
            <p:ph idx="1"/>
          </p:nvPr>
        </p:nvSpPr>
        <p:spPr/>
        <p:txBody>
          <a:bodyPr/>
          <a:lstStyle/>
          <a:p>
            <a:r>
              <a:rPr lang="en-US" dirty="0" smtClean="0"/>
              <a:t>“In 99% of use cases we’re seeing, blockchain is unfortunately a sub-optimal choice as a technology. </a:t>
            </a:r>
            <a:r>
              <a:rPr lang="en-US" dirty="0" err="1" smtClean="0"/>
              <a:t>Blockchains</a:t>
            </a:r>
            <a:r>
              <a:rPr lang="en-US" dirty="0" smtClean="0"/>
              <a:t> have many disadvantages in terms of speed, scalability, costs and user experience. Unless censorship resistance is a critical requirement (which it rarely is, especially in the enterprise blockchain space where participants all know each other), blockchain is rarely the right technological choice.”</a:t>
            </a:r>
          </a:p>
          <a:p>
            <a:r>
              <a:rPr lang="en-US" dirty="0" smtClean="0"/>
              <a:t>The </a:t>
            </a:r>
            <a:r>
              <a:rPr lang="en-US" dirty="0" err="1" smtClean="0"/>
              <a:t>blockchain’s</a:t>
            </a:r>
            <a:r>
              <a:rPr lang="en-US" dirty="0" smtClean="0"/>
              <a:t> vaunted transparency, privacy and cryptographic security can all be achieved “quite easily” with a traditional system, </a:t>
            </a:r>
            <a:r>
              <a:rPr lang="en-US" dirty="0" err="1" smtClean="0"/>
              <a:t>Charlon</a:t>
            </a:r>
            <a:r>
              <a:rPr lang="en-US" dirty="0" smtClean="0"/>
              <a:t> went on to argue.</a:t>
            </a:r>
            <a:endParaRPr lang="en-US" dirty="0"/>
          </a:p>
        </p:txBody>
      </p:sp>
    </p:spTree>
    <p:extLst>
      <p:ext uri="{BB962C8B-B14F-4D97-AF65-F5344CB8AC3E}">
        <p14:creationId xmlns:p14="http://schemas.microsoft.com/office/powerpoint/2010/main" val="2179381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Financial Services- KYC</a:t>
            </a:r>
            <a:endParaRPr lang="en-US" dirty="0"/>
          </a:p>
        </p:txBody>
      </p:sp>
      <p:sp>
        <p:nvSpPr>
          <p:cNvPr id="3" name="Content Placeholder 2"/>
          <p:cNvSpPr>
            <a:spLocks noGrp="1"/>
          </p:cNvSpPr>
          <p:nvPr>
            <p:ph idx="1"/>
          </p:nvPr>
        </p:nvSpPr>
        <p:spPr/>
        <p:txBody>
          <a:bodyPr/>
          <a:lstStyle/>
          <a:p>
            <a:r>
              <a:rPr lang="en-US" dirty="0" smtClean="0"/>
              <a:t>Know </a:t>
            </a:r>
            <a:r>
              <a:rPr lang="en-US" dirty="0"/>
              <a:t>Your Customer (KYC) is the process by which a financial institution gathers information about a customer. The main purpose of this process is to ensure that institutions’ services are not misused, and this process takes place when a customer opens an account </a:t>
            </a:r>
            <a:endParaRPr lang="en-US" dirty="0" smtClean="0"/>
          </a:p>
          <a:p>
            <a:r>
              <a:rPr lang="en-US" dirty="0" smtClean="0"/>
              <a:t>Solution:  The </a:t>
            </a:r>
            <a:r>
              <a:rPr lang="en-US" dirty="0"/>
              <a:t>customer’s personal information, KYC documentation, and data are encrypted and added as a block in the blockchain </a:t>
            </a:r>
          </a:p>
        </p:txBody>
      </p:sp>
    </p:spTree>
    <p:extLst>
      <p:ext uri="{BB962C8B-B14F-4D97-AF65-F5344CB8AC3E}">
        <p14:creationId xmlns:p14="http://schemas.microsoft.com/office/powerpoint/2010/main" val="218892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en-US" dirty="0"/>
          </a:p>
        </p:txBody>
      </p:sp>
      <p:pic>
        <p:nvPicPr>
          <p:cNvPr id="4" name="Picture 3"/>
          <p:cNvPicPr>
            <a:picLocks noChangeAspect="1"/>
          </p:cNvPicPr>
          <p:nvPr/>
        </p:nvPicPr>
        <p:blipFill>
          <a:blip r:embed="rId2"/>
          <a:stretch>
            <a:fillRect/>
          </a:stretch>
        </p:blipFill>
        <p:spPr>
          <a:xfrm>
            <a:off x="4008883" y="910592"/>
            <a:ext cx="8183117" cy="5820587"/>
          </a:xfrm>
          <a:prstGeom prst="rect">
            <a:avLst/>
          </a:prstGeom>
        </p:spPr>
      </p:pic>
    </p:spTree>
    <p:extLst>
      <p:ext uri="{BB962C8B-B14F-4D97-AF65-F5344CB8AC3E}">
        <p14:creationId xmlns:p14="http://schemas.microsoft.com/office/powerpoint/2010/main" val="39349462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Financial Services- KYC</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349619" y="1381553"/>
            <a:ext cx="8297433" cy="5239481"/>
          </a:xfrm>
          <a:prstGeom prst="rect">
            <a:avLst/>
          </a:prstGeom>
        </p:spPr>
      </p:pic>
    </p:spTree>
    <p:extLst>
      <p:ext uri="{BB962C8B-B14F-4D97-AF65-F5344CB8AC3E}">
        <p14:creationId xmlns:p14="http://schemas.microsoft.com/office/powerpoint/2010/main" val="209786639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r>
            <a:br>
              <a:rPr lang="en-US" dirty="0"/>
            </a:br>
            <a:r>
              <a:rPr lang="en-US" b="1" dirty="0"/>
              <a:t>Asset Management Settlement Use Case</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Problem</a:t>
            </a:r>
            <a:r>
              <a:rPr lang="en-US" dirty="0"/>
              <a:t>: Typical back-office trade processing and settlement methods can be awkward, risky, and time consuming. This is especially the case when manual steps are involved, such as during matching and reconciliation tasks. Every entity in the value chain keeps its own copy, or view, of the transactions that have taken place</a:t>
            </a:r>
            <a:r>
              <a:rPr lang="en-US" dirty="0" smtClean="0"/>
              <a:t>.</a:t>
            </a:r>
          </a:p>
          <a:p>
            <a:r>
              <a:rPr lang="en-US" dirty="0" smtClean="0"/>
              <a:t>Solution</a:t>
            </a:r>
            <a:r>
              <a:rPr lang="en-US" dirty="0"/>
              <a:t>: The transactions can be stored in a blockchain and made available to all parties. A blockchain solution will </a:t>
            </a:r>
            <a:r>
              <a:rPr lang="en-US" dirty="0" smtClean="0"/>
              <a:t>remove the </a:t>
            </a:r>
            <a:r>
              <a:rPr lang="en-US" dirty="0"/>
              <a:t>need for intermediaries </a:t>
            </a:r>
            <a:r>
              <a:rPr lang="en-US" dirty="0" smtClean="0"/>
              <a:t>and provides </a:t>
            </a:r>
            <a:r>
              <a:rPr lang="en-US" dirty="0"/>
              <a:t>a trusted and shared (with permission) view of </a:t>
            </a:r>
            <a:r>
              <a:rPr lang="en-US" dirty="0" smtClean="0"/>
              <a:t>data: </a:t>
            </a:r>
          </a:p>
          <a:p>
            <a:pPr lvl="1"/>
            <a:r>
              <a:rPr lang="en-US" dirty="0" smtClean="0"/>
              <a:t>Increase </a:t>
            </a:r>
            <a:r>
              <a:rPr lang="en-US" dirty="0"/>
              <a:t>availability—no downtime </a:t>
            </a:r>
            <a:endParaRPr lang="en-US" dirty="0" smtClean="0"/>
          </a:p>
          <a:p>
            <a:pPr lvl="1"/>
            <a:r>
              <a:rPr lang="en-US" dirty="0" smtClean="0"/>
              <a:t>Reduce </a:t>
            </a:r>
            <a:r>
              <a:rPr lang="en-US" dirty="0"/>
              <a:t>costs because there are fewer reconciliation </a:t>
            </a:r>
            <a:r>
              <a:rPr lang="en-US" dirty="0" smtClean="0"/>
              <a:t>issues </a:t>
            </a:r>
          </a:p>
          <a:p>
            <a:pPr lvl="1"/>
            <a:r>
              <a:rPr lang="en-US" dirty="0" smtClean="0"/>
              <a:t>Speed </a:t>
            </a:r>
            <a:r>
              <a:rPr lang="en-US" dirty="0"/>
              <a:t>up settlement because validation is </a:t>
            </a:r>
            <a:r>
              <a:rPr lang="en-US" dirty="0" smtClean="0"/>
              <a:t>fast</a:t>
            </a:r>
          </a:p>
          <a:p>
            <a:pPr lvl="1"/>
            <a:r>
              <a:rPr lang="en-US" dirty="0" smtClean="0"/>
              <a:t>Improve </a:t>
            </a:r>
            <a:r>
              <a:rPr lang="en-US" dirty="0"/>
              <a:t>transparency and ability to monitor</a:t>
            </a:r>
          </a:p>
        </p:txBody>
      </p:sp>
    </p:spTree>
    <p:extLst>
      <p:ext uri="{BB962C8B-B14F-4D97-AF65-F5344CB8AC3E}">
        <p14:creationId xmlns:p14="http://schemas.microsoft.com/office/powerpoint/2010/main" val="236794409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r>
            <a:br>
              <a:rPr lang="en-US" dirty="0"/>
            </a:br>
            <a:r>
              <a:rPr lang="en-US" b="1" dirty="0" smtClean="0"/>
              <a:t>Trade Finance Use </a:t>
            </a:r>
            <a:r>
              <a:rPr lang="en-US" b="1" dirty="0"/>
              <a:t>Case</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032832" y="1690688"/>
            <a:ext cx="6211167" cy="4887007"/>
          </a:xfrm>
          <a:prstGeom prst="rect">
            <a:avLst/>
          </a:prstGeom>
        </p:spPr>
      </p:pic>
    </p:spTree>
    <p:extLst>
      <p:ext uri="{BB962C8B-B14F-4D97-AF65-F5344CB8AC3E}">
        <p14:creationId xmlns:p14="http://schemas.microsoft.com/office/powerpoint/2010/main" val="344952381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Decentralized Cloud Storage</a:t>
            </a:r>
            <a:endParaRPr lang="en-US" dirty="0"/>
          </a:p>
        </p:txBody>
      </p:sp>
      <p:sp>
        <p:nvSpPr>
          <p:cNvPr id="3" name="Content Placeholder 2"/>
          <p:cNvSpPr>
            <a:spLocks noGrp="1"/>
          </p:cNvSpPr>
          <p:nvPr>
            <p:ph idx="1"/>
          </p:nvPr>
        </p:nvSpPr>
        <p:spPr/>
        <p:txBody>
          <a:bodyPr>
            <a:normAutofit fontScale="92500"/>
          </a:bodyPr>
          <a:lstStyle/>
          <a:p>
            <a:r>
              <a:rPr lang="en-US" dirty="0" smtClean="0"/>
              <a:t>Allow </a:t>
            </a:r>
            <a:r>
              <a:rPr lang="en-US" dirty="0"/>
              <a:t>users to rent unused hard drive </a:t>
            </a:r>
            <a:r>
              <a:rPr lang="en-US" dirty="0" smtClean="0"/>
              <a:t>space. Example: Storj and </a:t>
            </a:r>
            <a:r>
              <a:rPr lang="en-US" dirty="0" err="1" smtClean="0"/>
              <a:t>Filecoin</a:t>
            </a:r>
            <a:endParaRPr lang="en-US" dirty="0" smtClean="0"/>
          </a:p>
          <a:p>
            <a:r>
              <a:rPr lang="en-US" b="1" dirty="0"/>
              <a:t>Proof of space</a:t>
            </a:r>
            <a:r>
              <a:rPr lang="en-US" dirty="0"/>
              <a:t> (</a:t>
            </a:r>
            <a:r>
              <a:rPr lang="en-US" dirty="0" err="1"/>
              <a:t>PoSpace</a:t>
            </a:r>
            <a:r>
              <a:rPr lang="en-US" dirty="0"/>
              <a:t>), also called </a:t>
            </a:r>
            <a:r>
              <a:rPr lang="en-US" b="1" dirty="0"/>
              <a:t>Proof-of-capacity</a:t>
            </a:r>
            <a:r>
              <a:rPr lang="en-US" dirty="0"/>
              <a:t> (</a:t>
            </a:r>
            <a:r>
              <a:rPr lang="en-US" dirty="0" err="1"/>
              <a:t>PoC</a:t>
            </a:r>
            <a:r>
              <a:rPr lang="en-US" dirty="0"/>
              <a:t>) or </a:t>
            </a:r>
            <a:r>
              <a:rPr lang="en-US" b="1" dirty="0"/>
              <a:t>Proof-of-storage</a:t>
            </a:r>
            <a:r>
              <a:rPr lang="en-US" dirty="0"/>
              <a:t>, is a means of showing that one has a legitimate interest in a service (such as sending an email) by allocating a non-trivial amount of memory or disk space to solve a challenge presented by the service </a:t>
            </a:r>
            <a:r>
              <a:rPr lang="en-US" dirty="0" smtClean="0"/>
              <a:t>provide.</a:t>
            </a:r>
          </a:p>
          <a:p>
            <a:r>
              <a:rPr lang="en-US" dirty="0" err="1"/>
              <a:t>PoSpace</a:t>
            </a:r>
            <a:r>
              <a:rPr lang="en-US" dirty="0"/>
              <a:t> is also being used in cloud storage technologies in which the peers contribute their free disk space and get service proportionately. However, peers can also get paid if they let their free space to be used by peers that need more space. Storj is a </a:t>
            </a:r>
            <a:r>
              <a:rPr lang="en-US" dirty="0" err="1"/>
              <a:t>PoSpace</a:t>
            </a:r>
            <a:r>
              <a:rPr lang="en-US" dirty="0"/>
              <a:t> based cloud storage example.</a:t>
            </a:r>
          </a:p>
        </p:txBody>
      </p:sp>
    </p:spTree>
    <p:extLst>
      <p:ext uri="{BB962C8B-B14F-4D97-AF65-F5344CB8AC3E}">
        <p14:creationId xmlns:p14="http://schemas.microsoft.com/office/powerpoint/2010/main" val="2283224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Storj</a:t>
            </a:r>
            <a:endParaRPr lang="en-US" dirty="0"/>
          </a:p>
        </p:txBody>
      </p:sp>
      <p:sp>
        <p:nvSpPr>
          <p:cNvPr id="3" name="Content Placeholder 2"/>
          <p:cNvSpPr>
            <a:spLocks noGrp="1"/>
          </p:cNvSpPr>
          <p:nvPr>
            <p:ph idx="1"/>
          </p:nvPr>
        </p:nvSpPr>
        <p:spPr/>
        <p:txBody>
          <a:bodyPr/>
          <a:lstStyle/>
          <a:p>
            <a:r>
              <a:rPr lang="en-US" dirty="0"/>
              <a:t>Storj (pronounced: storage) aims to become a cloud storage platform that can’t be censored or monitored, or have downtime. Storj is a platform, cryptocurrency, and suite of decentralized applications that allows users to store data in a secure and decentralized manner. </a:t>
            </a:r>
          </a:p>
          <a:p>
            <a:r>
              <a:rPr lang="en-US" dirty="0" smtClean="0"/>
              <a:t>Network</a:t>
            </a:r>
            <a:r>
              <a:rPr lang="en-US" dirty="0"/>
              <a:t> members where you can rent out unused or specially allocated hard drive space to other users in exchange for SJCX </a:t>
            </a:r>
            <a:r>
              <a:rPr lang="en-US" dirty="0" smtClean="0"/>
              <a:t>coins</a:t>
            </a:r>
          </a:p>
        </p:txBody>
      </p:sp>
      <p:sp>
        <p:nvSpPr>
          <p:cNvPr id="4" name="Rectangle 3"/>
          <p:cNvSpPr/>
          <p:nvPr/>
        </p:nvSpPr>
        <p:spPr>
          <a:xfrm>
            <a:off x="981456" y="5530632"/>
            <a:ext cx="8875776" cy="369332"/>
          </a:xfrm>
          <a:prstGeom prst="rect">
            <a:avLst/>
          </a:prstGeom>
        </p:spPr>
        <p:txBody>
          <a:bodyPr wrap="square">
            <a:spAutoFit/>
          </a:bodyPr>
          <a:lstStyle/>
          <a:p>
            <a:r>
              <a:rPr lang="en-US" dirty="0"/>
              <a:t>https://</a:t>
            </a:r>
            <a:r>
              <a:rPr lang="en-US" dirty="0" err="1"/>
              <a:t>www.storj.io</a:t>
            </a:r>
            <a:r>
              <a:rPr lang="en-US" dirty="0"/>
              <a:t>/Storj-White-Paper-Executive-</a:t>
            </a:r>
            <a:r>
              <a:rPr lang="en-US" dirty="0" err="1"/>
              <a:t>Summary.pdf</a:t>
            </a:r>
            <a:endParaRPr lang="en-US" dirty="0"/>
          </a:p>
        </p:txBody>
      </p:sp>
    </p:spTree>
    <p:extLst>
      <p:ext uri="{BB962C8B-B14F-4D97-AF65-F5344CB8AC3E}">
        <p14:creationId xmlns:p14="http://schemas.microsoft.com/office/powerpoint/2010/main" val="12076039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Stroj</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2991" y="1690688"/>
            <a:ext cx="11946017" cy="4648849"/>
          </a:xfrm>
          <a:prstGeom prst="rect">
            <a:avLst/>
          </a:prstGeom>
        </p:spPr>
      </p:pic>
    </p:spTree>
    <p:extLst>
      <p:ext uri="{BB962C8B-B14F-4D97-AF65-F5344CB8AC3E}">
        <p14:creationId xmlns:p14="http://schemas.microsoft.com/office/powerpoint/2010/main" val="19332476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Blockchain-based DNS </a:t>
            </a:r>
          </a:p>
        </p:txBody>
      </p:sp>
      <p:sp>
        <p:nvSpPr>
          <p:cNvPr id="3" name="Content Placeholder 2"/>
          <p:cNvSpPr>
            <a:spLocks noGrp="1"/>
          </p:cNvSpPr>
          <p:nvPr>
            <p:ph idx="1"/>
          </p:nvPr>
        </p:nvSpPr>
        <p:spPr/>
        <p:txBody>
          <a:bodyPr>
            <a:normAutofit fontScale="92500"/>
          </a:bodyPr>
          <a:lstStyle/>
          <a:p>
            <a:r>
              <a:rPr lang="en-US" dirty="0"/>
              <a:t>Advantages of blockchain technology: </a:t>
            </a:r>
            <a:endParaRPr lang="en-US" dirty="0" smtClean="0"/>
          </a:p>
          <a:p>
            <a:r>
              <a:rPr lang="en-US" dirty="0" smtClean="0"/>
              <a:t>The </a:t>
            </a:r>
            <a:r>
              <a:rPr lang="en-US" dirty="0"/>
              <a:t>Absence of a Central server - a copy of the database is constantly distributed among the participants, therefore, it is almost impossible to hack it (except for “attack 51%”) </a:t>
            </a:r>
            <a:endParaRPr lang="en-US" dirty="0" smtClean="0"/>
          </a:p>
          <a:p>
            <a:r>
              <a:rPr lang="en-US" dirty="0" smtClean="0"/>
              <a:t>Each </a:t>
            </a:r>
            <a:r>
              <a:rPr lang="en-US" dirty="0"/>
              <a:t>user has a complete database that contains the entire chain of blocks in encrypted form. Copies constantly and regularly synchronized. </a:t>
            </a:r>
            <a:endParaRPr lang="en-US" dirty="0" smtClean="0"/>
          </a:p>
          <a:p>
            <a:r>
              <a:rPr lang="en-US" dirty="0" smtClean="0"/>
              <a:t>Anyone </a:t>
            </a:r>
            <a:r>
              <a:rPr lang="en-US" dirty="0"/>
              <a:t>can track any operation with data, the system is completely transparent. </a:t>
            </a:r>
            <a:endParaRPr lang="en-US" dirty="0" smtClean="0"/>
          </a:p>
          <a:p>
            <a:r>
              <a:rPr lang="en-US" dirty="0" smtClean="0"/>
              <a:t>Information </a:t>
            </a:r>
            <a:r>
              <a:rPr lang="en-US" dirty="0"/>
              <a:t>in the chain (database) is added as new blocks. Adding agreed with other users of the network automatically. </a:t>
            </a:r>
          </a:p>
        </p:txBody>
      </p:sp>
      <p:sp>
        <p:nvSpPr>
          <p:cNvPr id="4" name="Rectangle 3"/>
          <p:cNvSpPr/>
          <p:nvPr/>
        </p:nvSpPr>
        <p:spPr>
          <a:xfrm>
            <a:off x="1219200" y="6176963"/>
            <a:ext cx="9698736" cy="646331"/>
          </a:xfrm>
          <a:prstGeom prst="rect">
            <a:avLst/>
          </a:prstGeom>
        </p:spPr>
        <p:txBody>
          <a:bodyPr wrap="square">
            <a:spAutoFit/>
          </a:bodyPr>
          <a:lstStyle/>
          <a:p>
            <a:r>
              <a:rPr lang="en-US" dirty="0"/>
              <a:t>Dmitry </a:t>
            </a:r>
            <a:r>
              <a:rPr lang="en-US" dirty="0" err="1" smtClean="0"/>
              <a:t>Bagay</a:t>
            </a:r>
            <a:r>
              <a:rPr lang="en-US" dirty="0" smtClean="0"/>
              <a:t>. Blockchain-based </a:t>
            </a:r>
            <a:r>
              <a:rPr lang="en-US" dirty="0"/>
              <a:t>DNS </a:t>
            </a:r>
            <a:r>
              <a:rPr lang="en-US" dirty="0" smtClean="0"/>
              <a:t>building. Procedia Computer Science Elsevier. 169,, pp. 187-191. 2020</a:t>
            </a:r>
            <a:endParaRPr lang="en-US" dirty="0"/>
          </a:p>
        </p:txBody>
      </p:sp>
    </p:spTree>
    <p:extLst>
      <p:ext uri="{BB962C8B-B14F-4D97-AF65-F5344CB8AC3E}">
        <p14:creationId xmlns:p14="http://schemas.microsoft.com/office/powerpoint/2010/main" val="17277807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Blockchain-based DNS </a:t>
            </a:r>
          </a:p>
        </p:txBody>
      </p:sp>
      <p:sp>
        <p:nvSpPr>
          <p:cNvPr id="3" name="Content Placeholder 2"/>
          <p:cNvSpPr>
            <a:spLocks noGrp="1"/>
          </p:cNvSpPr>
          <p:nvPr>
            <p:ph idx="1"/>
          </p:nvPr>
        </p:nvSpPr>
        <p:spPr/>
        <p:txBody>
          <a:bodyPr/>
          <a:lstStyle/>
          <a:p>
            <a:r>
              <a:rPr lang="en-US" dirty="0" err="1" smtClean="0"/>
              <a:t>Emercoin</a:t>
            </a:r>
            <a:endParaRPr lang="en-US" dirty="0" smtClean="0"/>
          </a:p>
          <a:p>
            <a:r>
              <a:rPr lang="en-US" dirty="0"/>
              <a:t>Completely decentralized, </a:t>
            </a:r>
            <a:r>
              <a:rPr lang="en-US" dirty="0" err="1"/>
              <a:t>EmerDNS</a:t>
            </a:r>
            <a:r>
              <a:rPr lang="en-US" dirty="0"/>
              <a:t> is safe from any kind of censorship. No other user can modify your record — only the record creator can manipulate its content</a:t>
            </a:r>
            <a:r>
              <a:rPr lang="en-US" dirty="0" smtClean="0"/>
              <a:t>.</a:t>
            </a:r>
          </a:p>
          <a:p>
            <a:r>
              <a:rPr lang="en-US" dirty="0"/>
              <a:t>D</a:t>
            </a:r>
            <a:r>
              <a:rPr lang="en-US" dirty="0" smtClean="0"/>
              <a:t>omain </a:t>
            </a:r>
            <a:r>
              <a:rPr lang="en-US" dirty="0"/>
              <a:t>name records are completely decentralized and </a:t>
            </a:r>
            <a:r>
              <a:rPr lang="en-US" dirty="0" err="1"/>
              <a:t>uncensorable</a:t>
            </a:r>
            <a:r>
              <a:rPr lang="en-US" dirty="0"/>
              <a:t>. They cannot be altered, revoked, or suspended by any authority. Only the record owner, i.e. the one who controls the private key to the associated payment address, can modify or transfer it to another owner.</a:t>
            </a:r>
            <a:endParaRPr lang="en-US" dirty="0" smtClean="0"/>
          </a:p>
        </p:txBody>
      </p:sp>
      <p:sp>
        <p:nvSpPr>
          <p:cNvPr id="4" name="Rectangle 3"/>
          <p:cNvSpPr/>
          <p:nvPr/>
        </p:nvSpPr>
        <p:spPr>
          <a:xfrm>
            <a:off x="838200" y="6127234"/>
            <a:ext cx="3481466" cy="369332"/>
          </a:xfrm>
          <a:prstGeom prst="rect">
            <a:avLst/>
          </a:prstGeom>
        </p:spPr>
        <p:txBody>
          <a:bodyPr wrap="none">
            <a:spAutoFit/>
          </a:bodyPr>
          <a:lstStyle/>
          <a:p>
            <a:r>
              <a:rPr lang="en-US" dirty="0"/>
              <a:t>https://</a:t>
            </a:r>
            <a:r>
              <a:rPr lang="en-US" dirty="0" err="1"/>
              <a:t>emercoin.com</a:t>
            </a:r>
            <a:r>
              <a:rPr lang="en-US" dirty="0"/>
              <a:t>/</a:t>
            </a:r>
            <a:r>
              <a:rPr lang="en-US" dirty="0" err="1"/>
              <a:t>en</a:t>
            </a:r>
            <a:r>
              <a:rPr lang="en-US" dirty="0"/>
              <a:t>/</a:t>
            </a:r>
            <a:r>
              <a:rPr lang="en-US" dirty="0" err="1"/>
              <a:t>emerdns</a:t>
            </a:r>
            <a:endParaRPr lang="en-US" dirty="0"/>
          </a:p>
        </p:txBody>
      </p:sp>
    </p:spTree>
    <p:extLst>
      <p:ext uri="{BB962C8B-B14F-4D97-AF65-F5344CB8AC3E}">
        <p14:creationId xmlns:p14="http://schemas.microsoft.com/office/powerpoint/2010/main" val="26076933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Namecoin</a:t>
            </a:r>
            <a:endParaRPr lang="en-US" dirty="0"/>
          </a:p>
        </p:txBody>
      </p:sp>
      <p:sp>
        <p:nvSpPr>
          <p:cNvPr id="3" name="Content Placeholder 2"/>
          <p:cNvSpPr>
            <a:spLocks noGrp="1"/>
          </p:cNvSpPr>
          <p:nvPr>
            <p:ph idx="1"/>
          </p:nvPr>
        </p:nvSpPr>
        <p:spPr/>
        <p:txBody>
          <a:bodyPr>
            <a:normAutofit lnSpcReduction="10000"/>
          </a:bodyPr>
          <a:lstStyle/>
          <a:p>
            <a:r>
              <a:rPr lang="en-US" dirty="0"/>
              <a:t>Namecoin can store data within its own blockchain transaction database. The original proposal for Namecoin called for Namecoin to insert data into bitcoin's blockchain </a:t>
            </a:r>
            <a:r>
              <a:rPr lang="en-US" dirty="0" smtClean="0"/>
              <a:t>directly</a:t>
            </a:r>
          </a:p>
          <a:p>
            <a:r>
              <a:rPr lang="en-US" dirty="0"/>
              <a:t>.bit is a top-level domain that was created outside the most commonly used Domain Name System (DNS) of the Internet, and is not sanctioned by the </a:t>
            </a:r>
            <a:r>
              <a:rPr lang="en-US" i="1" dirty="0"/>
              <a:t>Internet Corporation for Assigned Names and Numbers</a:t>
            </a:r>
            <a:r>
              <a:rPr lang="en-US" dirty="0"/>
              <a:t> (ICANN). The .bit domain is served via Namecoin infrastructure, which acts as an alternative, decentralized domain name system.</a:t>
            </a:r>
          </a:p>
          <a:p>
            <a:r>
              <a:rPr lang="en-US" dirty="0"/>
              <a:t>Proposed potential uses for Namecoin besides domain name registration include notary/timestamp systems</a:t>
            </a:r>
          </a:p>
          <a:p>
            <a:endParaRPr lang="en-US" dirty="0"/>
          </a:p>
        </p:txBody>
      </p:sp>
      <p:sp>
        <p:nvSpPr>
          <p:cNvPr id="4" name="Rectangle 3"/>
          <p:cNvSpPr/>
          <p:nvPr/>
        </p:nvSpPr>
        <p:spPr>
          <a:xfrm>
            <a:off x="1313675" y="6311900"/>
            <a:ext cx="3968522" cy="369332"/>
          </a:xfrm>
          <a:prstGeom prst="rect">
            <a:avLst/>
          </a:prstGeom>
        </p:spPr>
        <p:txBody>
          <a:bodyPr wrap="none">
            <a:spAutoFit/>
          </a:bodyPr>
          <a:lstStyle/>
          <a:p>
            <a:r>
              <a:rPr lang="en-US" dirty="0"/>
              <a:t>https://</a:t>
            </a:r>
            <a:r>
              <a:rPr lang="en-US" dirty="0" err="1"/>
              <a:t>en.wikipedia.org</a:t>
            </a:r>
            <a:r>
              <a:rPr lang="en-US" dirty="0"/>
              <a:t>/wiki/Namecoin</a:t>
            </a:r>
          </a:p>
        </p:txBody>
      </p:sp>
    </p:spTree>
    <p:extLst>
      <p:ext uri="{BB962C8B-B14F-4D97-AF65-F5344CB8AC3E}">
        <p14:creationId xmlns:p14="http://schemas.microsoft.com/office/powerpoint/2010/main" val="91838145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Computation: </a:t>
            </a:r>
            <a:r>
              <a:rPr lang="en-US" dirty="0" err="1" smtClean="0"/>
              <a:t>Zennet</a:t>
            </a:r>
            <a:endParaRPr lang="en-US" dirty="0"/>
          </a:p>
        </p:txBody>
      </p:sp>
      <p:sp>
        <p:nvSpPr>
          <p:cNvPr id="3" name="Content Placeholder 2"/>
          <p:cNvSpPr>
            <a:spLocks noGrp="1"/>
          </p:cNvSpPr>
          <p:nvPr>
            <p:ph idx="1"/>
          </p:nvPr>
        </p:nvSpPr>
        <p:spPr/>
        <p:txBody>
          <a:bodyPr>
            <a:normAutofit/>
          </a:bodyPr>
          <a:lstStyle/>
          <a:p>
            <a:r>
              <a:rPr lang="en-US" dirty="0" err="1" smtClean="0"/>
              <a:t>Zennet</a:t>
            </a:r>
            <a:r>
              <a:rPr lang="en-US" dirty="0" smtClean="0"/>
              <a:t> </a:t>
            </a:r>
            <a:r>
              <a:rPr lang="en-US" dirty="0"/>
              <a:t>is a distributed supercomputing project that will use blockchain technology to remove the central administrators from the problem. Computation power is traded on </a:t>
            </a:r>
            <a:r>
              <a:rPr lang="en-US" dirty="0" err="1"/>
              <a:t>Zennet’s</a:t>
            </a:r>
            <a:r>
              <a:rPr lang="en-US" dirty="0"/>
              <a:t> open market platform. Anyone can rent computation power and use it to run arbitrary tasks. Anyone can monetize their hardware by offering unused computation power for sale. </a:t>
            </a:r>
            <a:endParaRPr lang="en-US" dirty="0" smtClean="0"/>
          </a:p>
          <a:p>
            <a:r>
              <a:rPr lang="en-US" dirty="0" err="1" smtClean="0"/>
              <a:t>Zennet</a:t>
            </a:r>
            <a:r>
              <a:rPr lang="en-US" dirty="0" smtClean="0"/>
              <a:t> </a:t>
            </a:r>
            <a:r>
              <a:rPr lang="en-US" dirty="0"/>
              <a:t>allows “publishers” (those who need computation power) to run arbitrary computational tasks. Computation power is supplied by “providers” for a negotiated fee. A free-market infrastructure brings publishers and providers together. </a:t>
            </a:r>
          </a:p>
        </p:txBody>
      </p:sp>
    </p:spTree>
    <p:extLst>
      <p:ext uri="{BB962C8B-B14F-4D97-AF65-F5344CB8AC3E}">
        <p14:creationId xmlns:p14="http://schemas.microsoft.com/office/powerpoint/2010/main" val="1418857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pic>
        <p:nvPicPr>
          <p:cNvPr id="4" name="Picture 3"/>
          <p:cNvPicPr>
            <a:picLocks noChangeAspect="1"/>
          </p:cNvPicPr>
          <p:nvPr/>
        </p:nvPicPr>
        <p:blipFill>
          <a:blip r:embed="rId2"/>
          <a:stretch>
            <a:fillRect/>
          </a:stretch>
        </p:blipFill>
        <p:spPr>
          <a:xfrm>
            <a:off x="3727553" y="554521"/>
            <a:ext cx="8278380" cy="6068272"/>
          </a:xfrm>
          <a:prstGeom prst="rect">
            <a:avLst/>
          </a:prstGeom>
        </p:spPr>
      </p:pic>
    </p:spTree>
    <p:extLst>
      <p:ext uri="{BB962C8B-B14F-4D97-AF65-F5344CB8AC3E}">
        <p14:creationId xmlns:p14="http://schemas.microsoft.com/office/powerpoint/2010/main" val="15282772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Computation: </a:t>
            </a:r>
            <a:r>
              <a:rPr lang="en-US" dirty="0" err="1"/>
              <a:t>Zennet</a:t>
            </a:r>
            <a:endParaRPr lang="en-US" dirty="0"/>
          </a:p>
        </p:txBody>
      </p:sp>
      <p:sp>
        <p:nvSpPr>
          <p:cNvPr id="3" name="Content Placeholder 2"/>
          <p:cNvSpPr>
            <a:spLocks noGrp="1"/>
          </p:cNvSpPr>
          <p:nvPr>
            <p:ph idx="1"/>
          </p:nvPr>
        </p:nvSpPr>
        <p:spPr/>
        <p:txBody>
          <a:bodyPr>
            <a:normAutofit/>
          </a:bodyPr>
          <a:lstStyle/>
          <a:p>
            <a:r>
              <a:rPr lang="en-US" dirty="0" smtClean="0"/>
              <a:t>Publishers hire </a:t>
            </a:r>
            <a:r>
              <a:rPr lang="en-US" dirty="0"/>
              <a:t>many computers and run whatever they want on them safely, thanks to cutting-edge virtualization technology. Payment is continuous and frictionless, thanks to Blockchain technology. The network is 100 percent distributed and decentralized: there is no central entity of any kind, just like Bitcoin. </a:t>
            </a:r>
            <a:endParaRPr lang="en-US" dirty="0" smtClean="0"/>
          </a:p>
          <a:p>
            <a:r>
              <a:rPr lang="en-US" dirty="0" smtClean="0"/>
              <a:t>All </a:t>
            </a:r>
            <a:r>
              <a:rPr lang="en-US" dirty="0"/>
              <a:t>software will be open source. Publishers pay providers directly; there is no middleman. Accordingly, there are no payable commissions, except for regular transaction fees that are being paid to </a:t>
            </a:r>
            <a:r>
              <a:rPr lang="en-US" dirty="0" err="1"/>
              <a:t>Xencoin</a:t>
            </a:r>
            <a:r>
              <a:rPr lang="en-US" dirty="0"/>
              <a:t> miners. It is a totally free market: all participants are free to pay or charge by any rate they want. There are no restrictions. </a:t>
            </a:r>
          </a:p>
        </p:txBody>
      </p:sp>
    </p:spTree>
    <p:extLst>
      <p:ext uri="{BB962C8B-B14F-4D97-AF65-F5344CB8AC3E}">
        <p14:creationId xmlns:p14="http://schemas.microsoft.com/office/powerpoint/2010/main" val="32539907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Zennet</a:t>
            </a:r>
            <a:endParaRPr lang="en-US" dirty="0"/>
          </a:p>
        </p:txBody>
      </p:sp>
      <p:sp>
        <p:nvSpPr>
          <p:cNvPr id="3" name="Content Placeholder 2"/>
          <p:cNvSpPr>
            <a:spLocks noGrp="1"/>
          </p:cNvSpPr>
          <p:nvPr>
            <p:ph idx="1"/>
          </p:nvPr>
        </p:nvSpPr>
        <p:spPr/>
        <p:txBody>
          <a:bodyPr/>
          <a:lstStyle/>
          <a:p>
            <a:r>
              <a:rPr lang="en-US" dirty="0" err="1"/>
              <a:t>XenCoin</a:t>
            </a:r>
            <a:r>
              <a:rPr lang="en-US" dirty="0"/>
              <a:t> is not a currency. It is not meant to be a method of payment used in everyday business transactions. Its purpose and design goal are to be a token for activating computational machines.</a:t>
            </a:r>
          </a:p>
          <a:p>
            <a:r>
              <a:rPr lang="en-US" dirty="0" err="1" smtClean="0"/>
              <a:t>XenCoin</a:t>
            </a:r>
            <a:r>
              <a:rPr lang="en-US" dirty="0" smtClean="0"/>
              <a:t> </a:t>
            </a:r>
            <a:r>
              <a:rPr lang="en-US" dirty="0"/>
              <a:t>has a real intrinsic value, as it is fully backed by the right to use a certain amount of computation power.</a:t>
            </a:r>
          </a:p>
          <a:p>
            <a:r>
              <a:rPr lang="en-US" dirty="0" err="1" smtClean="0"/>
              <a:t>XenCoin</a:t>
            </a:r>
            <a:r>
              <a:rPr lang="en-US" dirty="0" smtClean="0"/>
              <a:t> </a:t>
            </a:r>
            <a:r>
              <a:rPr lang="en-US" dirty="0"/>
              <a:t>can be monetized by using it to rent computational power used for mining cryptocurrencies. One may choose any cryptocurrency one likes, and this provides liquidity.</a:t>
            </a:r>
          </a:p>
          <a:p>
            <a:endParaRPr lang="en-US" dirty="0"/>
          </a:p>
        </p:txBody>
      </p:sp>
    </p:spTree>
    <p:extLst>
      <p:ext uri="{BB962C8B-B14F-4D97-AF65-F5344CB8AC3E}">
        <p14:creationId xmlns:p14="http://schemas.microsoft.com/office/powerpoint/2010/main" val="2181736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Decentralized messaging</a:t>
            </a:r>
            <a:endParaRPr lang="en-US" dirty="0"/>
          </a:p>
        </p:txBody>
      </p:sp>
      <p:sp>
        <p:nvSpPr>
          <p:cNvPr id="3" name="Content Placeholder 2"/>
          <p:cNvSpPr>
            <a:spLocks noGrp="1"/>
          </p:cNvSpPr>
          <p:nvPr>
            <p:ph idx="1"/>
          </p:nvPr>
        </p:nvSpPr>
        <p:spPr/>
        <p:txBody>
          <a:bodyPr/>
          <a:lstStyle/>
          <a:p>
            <a:r>
              <a:rPr lang="en-US" dirty="0" err="1"/>
              <a:t>Bitmessage</a:t>
            </a:r>
            <a:r>
              <a:rPr lang="en-US" dirty="0"/>
              <a:t> is a P2P communications protocol used to send encrypted messages to another person or to many subscribers. It is decentralized and trustless, meaning that you need-not inherently trust any entities like root certificate authorities. It uses strong authentication which means that the sender of a message cannot be spoofed, and it aims to hide "non-content" data, like the sender and receiver of messages, from passive eavesdroppers like those running warrantless wiretapping programs</a:t>
            </a:r>
          </a:p>
        </p:txBody>
      </p:sp>
      <p:sp>
        <p:nvSpPr>
          <p:cNvPr id="4" name="Rectangle 3"/>
          <p:cNvSpPr/>
          <p:nvPr/>
        </p:nvSpPr>
        <p:spPr>
          <a:xfrm>
            <a:off x="1234390" y="6176963"/>
            <a:ext cx="3871060" cy="369332"/>
          </a:xfrm>
          <a:prstGeom prst="rect">
            <a:avLst/>
          </a:prstGeom>
        </p:spPr>
        <p:txBody>
          <a:bodyPr wrap="none">
            <a:spAutoFit/>
          </a:bodyPr>
          <a:lstStyle/>
          <a:p>
            <a:r>
              <a:rPr lang="en-US" dirty="0"/>
              <a:t>https://</a:t>
            </a:r>
            <a:r>
              <a:rPr lang="en-US" dirty="0" err="1"/>
              <a:t>bitmessage.org</a:t>
            </a:r>
            <a:r>
              <a:rPr lang="en-US" dirty="0"/>
              <a:t>/</a:t>
            </a:r>
            <a:r>
              <a:rPr lang="en-US" dirty="0" err="1"/>
              <a:t>bitmessage.pdf</a:t>
            </a:r>
            <a:endParaRPr lang="en-US" dirty="0"/>
          </a:p>
        </p:txBody>
      </p:sp>
    </p:spTree>
    <p:extLst>
      <p:ext uri="{BB962C8B-B14F-4D97-AF65-F5344CB8AC3E}">
        <p14:creationId xmlns:p14="http://schemas.microsoft.com/office/powerpoint/2010/main" val="354529163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Bitmessage</a:t>
            </a:r>
            <a:endParaRPr lang="en-US" dirty="0"/>
          </a:p>
        </p:txBody>
      </p:sp>
      <p:sp>
        <p:nvSpPr>
          <p:cNvPr id="3" name="Content Placeholder 2"/>
          <p:cNvSpPr>
            <a:spLocks noGrp="1"/>
          </p:cNvSpPr>
          <p:nvPr>
            <p:ph idx="1"/>
          </p:nvPr>
        </p:nvSpPr>
        <p:spPr/>
        <p:txBody>
          <a:bodyPr>
            <a:normAutofit fontScale="92500" lnSpcReduction="20000"/>
          </a:bodyPr>
          <a:lstStyle/>
          <a:p>
            <a:r>
              <a:rPr lang="en-US" dirty="0"/>
              <a:t>a message transfer mechanism similar to Bitcoin’s transaction and block transfer system </a:t>
            </a:r>
            <a:r>
              <a:rPr lang="en-US" dirty="0" smtClean="0"/>
              <a:t>but </a:t>
            </a:r>
            <a:r>
              <a:rPr lang="en-US" dirty="0"/>
              <a:t>with a proof‐of‐work for each message. Users form a peer‐to‐peer network by each running </a:t>
            </a:r>
            <a:r>
              <a:rPr lang="en-US" dirty="0" smtClean="0"/>
              <a:t>a </a:t>
            </a:r>
            <a:r>
              <a:rPr lang="en-US" dirty="0" err="1" smtClean="0"/>
              <a:t>Bitmessage</a:t>
            </a:r>
            <a:r>
              <a:rPr lang="en-US" dirty="0" smtClean="0"/>
              <a:t> </a:t>
            </a:r>
            <a:r>
              <a:rPr lang="en-US" dirty="0"/>
              <a:t>client and forward messages on a best‐effort basis. </a:t>
            </a:r>
            <a:endParaRPr lang="en-US" dirty="0" smtClean="0"/>
          </a:p>
          <a:p>
            <a:r>
              <a:rPr lang="en-US" dirty="0" smtClean="0"/>
              <a:t>In </a:t>
            </a:r>
            <a:r>
              <a:rPr lang="en-US" dirty="0"/>
              <a:t>order to send a message through </a:t>
            </a:r>
            <a:r>
              <a:rPr lang="en-US" dirty="0" smtClean="0"/>
              <a:t>the network</a:t>
            </a:r>
            <a:r>
              <a:rPr lang="en-US" dirty="0"/>
              <a:t>, a proof‐of‐work must be completed. The existing proof‐of‐work requirement may be sufficient to make spamming users uneconomic</a:t>
            </a:r>
            <a:endParaRPr lang="en-US" dirty="0" smtClean="0"/>
          </a:p>
          <a:p>
            <a:r>
              <a:rPr lang="en-US" dirty="0"/>
              <a:t>Just like Bitcoin transactions and blocks, all users would receive all messages. They would be responsible for attempting to decode each message with each of their private keys to see whether the message is bound for them</a:t>
            </a:r>
            <a:r>
              <a:rPr lang="en-US" dirty="0" smtClean="0"/>
              <a:t>.</a:t>
            </a:r>
          </a:p>
          <a:p>
            <a:r>
              <a:rPr lang="en-US" dirty="0"/>
              <a:t>Paired with the </a:t>
            </a:r>
            <a:r>
              <a:rPr lang="en-US" dirty="0" err="1"/>
              <a:t>BitTorrent</a:t>
            </a:r>
            <a:r>
              <a:rPr lang="en-US" dirty="0"/>
              <a:t> protocol, individuals could distribute content of any size.</a:t>
            </a:r>
          </a:p>
        </p:txBody>
      </p:sp>
    </p:spTree>
    <p:extLst>
      <p:ext uri="{BB962C8B-B14F-4D97-AF65-F5344CB8AC3E}">
        <p14:creationId xmlns:p14="http://schemas.microsoft.com/office/powerpoint/2010/main" val="18279528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Supply Chain Management</a:t>
            </a:r>
            <a:endParaRPr lang="en-US" dirty="0"/>
          </a:p>
        </p:txBody>
      </p:sp>
      <p:sp>
        <p:nvSpPr>
          <p:cNvPr id="3" name="Content Placeholder 2"/>
          <p:cNvSpPr>
            <a:spLocks noGrp="1"/>
          </p:cNvSpPr>
          <p:nvPr>
            <p:ph idx="1"/>
          </p:nvPr>
        </p:nvSpPr>
        <p:spPr/>
        <p:txBody>
          <a:bodyPr>
            <a:normAutofit/>
          </a:bodyPr>
          <a:lstStyle/>
          <a:p>
            <a:r>
              <a:rPr lang="en-US" dirty="0"/>
              <a:t>It is often identified that supply chains are opaque to consumers, with </a:t>
            </a:r>
            <a:r>
              <a:rPr lang="en-US" dirty="0" smtClean="0"/>
              <a:t>it becoming </a:t>
            </a:r>
            <a:r>
              <a:rPr lang="en-US" dirty="0"/>
              <a:t>increasingly difficult to identify where products originated </a:t>
            </a:r>
            <a:r>
              <a:rPr lang="en-US" dirty="0" smtClean="0"/>
              <a:t>and where </a:t>
            </a:r>
            <a:r>
              <a:rPr lang="en-US" dirty="0"/>
              <a:t>they travelled to. </a:t>
            </a:r>
            <a:endParaRPr lang="en-US" dirty="0" smtClean="0"/>
          </a:p>
          <a:p>
            <a:r>
              <a:rPr lang="en-US" dirty="0" smtClean="0"/>
              <a:t>Blockchain </a:t>
            </a:r>
            <a:r>
              <a:rPr lang="en-US" dirty="0"/>
              <a:t>could be used in this instance as </a:t>
            </a:r>
            <a:r>
              <a:rPr lang="en-US" dirty="0" smtClean="0"/>
              <a:t>a transparent </a:t>
            </a:r>
            <a:r>
              <a:rPr lang="en-US" dirty="0"/>
              <a:t>ledger that is available on each node and would create a </a:t>
            </a:r>
            <a:r>
              <a:rPr lang="en-US" dirty="0" smtClean="0"/>
              <a:t>formal </a:t>
            </a:r>
            <a:r>
              <a:rPr lang="en-US" dirty="0"/>
              <a:t>log of tracking products in the supply </a:t>
            </a:r>
            <a:r>
              <a:rPr lang="en-US" dirty="0" smtClean="0"/>
              <a:t>chain</a:t>
            </a:r>
          </a:p>
          <a:p>
            <a:r>
              <a:rPr lang="en-US" dirty="0"/>
              <a:t>Every record on the blockchain network is immutable and timestamped, which makes it easy to track a product, prove its </a:t>
            </a:r>
            <a:r>
              <a:rPr lang="en-US" dirty="0" smtClean="0"/>
              <a:t>origin. </a:t>
            </a:r>
          </a:p>
          <a:p>
            <a:r>
              <a:rPr lang="en-US" dirty="0"/>
              <a:t>Participants at different points of the supply chain verify that the transferred products are genuine</a:t>
            </a:r>
          </a:p>
        </p:txBody>
      </p:sp>
    </p:spTree>
    <p:extLst>
      <p:ext uri="{BB962C8B-B14F-4D97-AF65-F5344CB8AC3E}">
        <p14:creationId xmlns:p14="http://schemas.microsoft.com/office/powerpoint/2010/main" val="39626952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Proof of existence, Document and Timestamping</a:t>
            </a:r>
            <a:endParaRPr lang="en-US" dirty="0"/>
          </a:p>
        </p:txBody>
      </p:sp>
      <p:sp>
        <p:nvSpPr>
          <p:cNvPr id="3" name="Content Placeholder 2"/>
          <p:cNvSpPr>
            <a:spLocks noGrp="1"/>
          </p:cNvSpPr>
          <p:nvPr>
            <p:ph idx="1"/>
          </p:nvPr>
        </p:nvSpPr>
        <p:spPr/>
        <p:txBody>
          <a:bodyPr/>
          <a:lstStyle/>
          <a:p>
            <a:r>
              <a:rPr lang="en-US" dirty="0"/>
              <a:t>Proof of Existence is just taking the hash of something and storing that hash in the Blockchain. Since the Blockchain stores all of the transactions confirmed and all hashes are unique, once that transaction is confirmed, it can be referenced again to prove that a particular document exists</a:t>
            </a:r>
            <a:r>
              <a:rPr lang="en-US" dirty="0" smtClean="0"/>
              <a:t>.</a:t>
            </a:r>
          </a:p>
          <a:p>
            <a:r>
              <a:rPr lang="en-US" dirty="0"/>
              <a:t>Proof of Existence will help to prove that a certain document/file/media was created on a particular date and </a:t>
            </a:r>
            <a:r>
              <a:rPr lang="en-US" dirty="0" smtClean="0"/>
              <a:t>time</a:t>
            </a:r>
          </a:p>
          <a:p>
            <a:r>
              <a:rPr lang="en-US" dirty="0" smtClean="0"/>
              <a:t>Birth Certificate, Land Registry, Education Certificates, </a:t>
            </a:r>
            <a:r>
              <a:rPr lang="en-US" dirty="0" err="1" smtClean="0"/>
              <a:t>etc</a:t>
            </a:r>
            <a:endParaRPr lang="en-US" dirty="0"/>
          </a:p>
        </p:txBody>
      </p:sp>
      <p:sp>
        <p:nvSpPr>
          <p:cNvPr id="4" name="Rectangle 3"/>
          <p:cNvSpPr/>
          <p:nvPr/>
        </p:nvSpPr>
        <p:spPr>
          <a:xfrm>
            <a:off x="1000259" y="5988734"/>
            <a:ext cx="8800564" cy="369332"/>
          </a:xfrm>
          <a:prstGeom prst="rect">
            <a:avLst/>
          </a:prstGeom>
        </p:spPr>
        <p:txBody>
          <a:bodyPr wrap="square">
            <a:spAutoFit/>
          </a:bodyPr>
          <a:lstStyle/>
          <a:p>
            <a:r>
              <a:rPr lang="en-US" dirty="0">
                <a:hlinkClick r:id="rId2"/>
              </a:rPr>
              <a:t>Blockchain-based Proof-of-Existence Application by </a:t>
            </a:r>
            <a:r>
              <a:rPr lang="en-US" dirty="0" err="1">
                <a:hlinkClick r:id="rId2"/>
              </a:rPr>
              <a:t>Toshendra</a:t>
            </a:r>
            <a:r>
              <a:rPr lang="en-US" dirty="0">
                <a:hlinkClick r:id="rId2"/>
              </a:rPr>
              <a:t> Sharma</a:t>
            </a:r>
            <a:endParaRPr lang="en-US" dirty="0"/>
          </a:p>
        </p:txBody>
      </p:sp>
    </p:spTree>
    <p:extLst>
      <p:ext uri="{BB962C8B-B14F-4D97-AF65-F5344CB8AC3E}">
        <p14:creationId xmlns:p14="http://schemas.microsoft.com/office/powerpoint/2010/main" val="37931898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PoE</a:t>
            </a:r>
            <a:r>
              <a:rPr lang="en-US" dirty="0" smtClean="0"/>
              <a:t>: Land Registry</a:t>
            </a:r>
            <a:endParaRPr lang="en-US" dirty="0"/>
          </a:p>
        </p:txBody>
      </p:sp>
      <p:sp>
        <p:nvSpPr>
          <p:cNvPr id="3" name="Content Placeholder 2"/>
          <p:cNvSpPr>
            <a:spLocks noGrp="1"/>
          </p:cNvSpPr>
          <p:nvPr>
            <p:ph idx="1"/>
          </p:nvPr>
        </p:nvSpPr>
        <p:spPr/>
        <p:txBody>
          <a:bodyPr>
            <a:normAutofit lnSpcReduction="10000"/>
          </a:bodyPr>
          <a:lstStyle/>
          <a:p>
            <a:r>
              <a:rPr lang="en-US" dirty="0"/>
              <a:t>Georgia is the first country to implement the </a:t>
            </a:r>
            <a:r>
              <a:rPr lang="en-US" dirty="0" err="1"/>
              <a:t>PoE</a:t>
            </a:r>
            <a:r>
              <a:rPr lang="en-US" dirty="0"/>
              <a:t> technology in the public sector. They save the hash numbers of citizens’ land registry documents on the Bitcoin’s blockchain, which is currently the biggest of the blockchains. </a:t>
            </a:r>
            <a:endParaRPr lang="en-US" dirty="0" smtClean="0"/>
          </a:p>
          <a:p>
            <a:r>
              <a:rPr lang="en-US" dirty="0" smtClean="0"/>
              <a:t>This </a:t>
            </a:r>
            <a:r>
              <a:rPr lang="en-US" dirty="0"/>
              <a:t>system protects citizens from the data leak, data manipulation and even the removal of it. </a:t>
            </a:r>
            <a:endParaRPr lang="en-US" dirty="0" smtClean="0"/>
          </a:p>
          <a:p>
            <a:r>
              <a:rPr lang="en-US" dirty="0" smtClean="0"/>
              <a:t>The </a:t>
            </a:r>
            <a:r>
              <a:rPr lang="en-US" dirty="0"/>
              <a:t>hash number of the document, which is saved on the public blockchain, will always help Georgian citizens to prove that their documents are legit and valid. How ? </a:t>
            </a:r>
            <a:endParaRPr lang="en-US" dirty="0" smtClean="0"/>
          </a:p>
          <a:p>
            <a:r>
              <a:rPr lang="en-US" dirty="0" smtClean="0"/>
              <a:t>The </a:t>
            </a:r>
            <a:r>
              <a:rPr lang="en-US" dirty="0"/>
              <a:t>document they provide should simply produce the same hash number as the one saved on the blockchain</a:t>
            </a:r>
          </a:p>
        </p:txBody>
      </p:sp>
    </p:spTree>
    <p:extLst>
      <p:ext uri="{BB962C8B-B14F-4D97-AF65-F5344CB8AC3E}">
        <p14:creationId xmlns:p14="http://schemas.microsoft.com/office/powerpoint/2010/main" val="331053304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PoE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65161"/>
            <a:ext cx="10485014" cy="5359798"/>
          </a:xfrm>
        </p:spPr>
      </p:pic>
    </p:spTree>
    <p:extLst>
      <p:ext uri="{BB962C8B-B14F-4D97-AF65-F5344CB8AC3E}">
        <p14:creationId xmlns:p14="http://schemas.microsoft.com/office/powerpoint/2010/main" val="427128181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Timestamping</a:t>
            </a:r>
            <a:endParaRPr lang="en-US" dirty="0"/>
          </a:p>
        </p:txBody>
      </p:sp>
      <p:sp>
        <p:nvSpPr>
          <p:cNvPr id="3" name="Content Placeholder 2"/>
          <p:cNvSpPr>
            <a:spLocks noGrp="1"/>
          </p:cNvSpPr>
          <p:nvPr>
            <p:ph idx="1"/>
          </p:nvPr>
        </p:nvSpPr>
        <p:spPr/>
        <p:txBody>
          <a:bodyPr/>
          <a:lstStyle/>
          <a:p>
            <a:r>
              <a:rPr lang="en-US" dirty="0" err="1"/>
              <a:t>OriginStamp</a:t>
            </a:r>
            <a:r>
              <a:rPr lang="en-US" dirty="0"/>
              <a:t> is an internet platform that provides trusted timestamping based on decentralized blockchain technology. Users can anonymously create tamper-proof timestamps for all kinds of digital content. With the service, you can create, retrieve, and verify any timestamp recorded on the blockchain network</a:t>
            </a:r>
            <a:r>
              <a:rPr lang="en-US" dirty="0" smtClean="0"/>
              <a:t>.</a:t>
            </a:r>
          </a:p>
          <a:p>
            <a:r>
              <a:rPr lang="en-US" dirty="0"/>
              <a:t>After producing both the fingerprint and timestamp of the digital document, we have to submit it to the blockchain </a:t>
            </a:r>
            <a:r>
              <a:rPr lang="en-US" dirty="0" smtClean="0"/>
              <a:t>network</a:t>
            </a:r>
          </a:p>
          <a:p>
            <a:r>
              <a:rPr lang="en-US" dirty="0" smtClean="0"/>
              <a:t>We </a:t>
            </a:r>
            <a:r>
              <a:rPr lang="en-US" dirty="0"/>
              <a:t>can also download a timestamp certificate of this file for verification purposes. Within the document, we receive the name of the file, its hash, transaction, and even private key.</a:t>
            </a:r>
          </a:p>
        </p:txBody>
      </p:sp>
      <p:sp>
        <p:nvSpPr>
          <p:cNvPr id="4" name="Rectangle 3"/>
          <p:cNvSpPr/>
          <p:nvPr/>
        </p:nvSpPr>
        <p:spPr>
          <a:xfrm>
            <a:off x="1283593" y="6176963"/>
            <a:ext cx="8903595" cy="369332"/>
          </a:xfrm>
          <a:prstGeom prst="rect">
            <a:avLst/>
          </a:prstGeom>
        </p:spPr>
        <p:txBody>
          <a:bodyPr wrap="square">
            <a:spAutoFit/>
          </a:bodyPr>
          <a:lstStyle/>
          <a:p>
            <a:r>
              <a:rPr lang="en-US" dirty="0" err="1">
                <a:hlinkClick r:id="rId2"/>
              </a:rPr>
              <a:t>OriginStamp</a:t>
            </a:r>
            <a:r>
              <a:rPr lang="en-US" dirty="0">
                <a:hlinkClick r:id="rId2"/>
              </a:rPr>
              <a:t> | Proof of Existence on Blockchain - The Complete Guide</a:t>
            </a:r>
            <a:endParaRPr lang="en-US" dirty="0"/>
          </a:p>
        </p:txBody>
      </p:sp>
    </p:spTree>
    <p:extLst>
      <p:ext uri="{BB962C8B-B14F-4D97-AF65-F5344CB8AC3E}">
        <p14:creationId xmlns:p14="http://schemas.microsoft.com/office/powerpoint/2010/main" val="3697043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Identity Management </a:t>
            </a:r>
          </a:p>
        </p:txBody>
      </p:sp>
      <p:sp>
        <p:nvSpPr>
          <p:cNvPr id="3" name="Content Placeholder 2"/>
          <p:cNvSpPr>
            <a:spLocks noGrp="1"/>
          </p:cNvSpPr>
          <p:nvPr>
            <p:ph idx="1"/>
          </p:nvPr>
        </p:nvSpPr>
        <p:spPr/>
        <p:txBody>
          <a:bodyPr/>
          <a:lstStyle/>
          <a:p>
            <a:r>
              <a:rPr lang="en-US" dirty="0" smtClean="0"/>
              <a:t>We </a:t>
            </a:r>
            <a:r>
              <a:rPr lang="en-US" dirty="0"/>
              <a:t>can imagine a world where an individual can register their identity in a cross blockchain fashion, providing a single namespace for lookup regardless of blockchain of </a:t>
            </a:r>
            <a:r>
              <a:rPr lang="en-US" dirty="0" smtClean="0"/>
              <a:t>choice</a:t>
            </a:r>
          </a:p>
          <a:p>
            <a:r>
              <a:rPr lang="en-US" dirty="0"/>
              <a:t>blockchain technology can offer three key features to an identity system: It's an immutable, trustless, and transparent agreed-upon network</a:t>
            </a:r>
            <a:r>
              <a:rPr lang="en-US" dirty="0" smtClean="0"/>
              <a:t>.</a:t>
            </a:r>
            <a:endParaRPr lang="en-US" dirty="0"/>
          </a:p>
        </p:txBody>
      </p:sp>
      <p:sp>
        <p:nvSpPr>
          <p:cNvPr id="4" name="Rectangle 3"/>
          <p:cNvSpPr/>
          <p:nvPr/>
        </p:nvSpPr>
        <p:spPr>
          <a:xfrm>
            <a:off x="982717" y="5568645"/>
            <a:ext cx="10794123" cy="646331"/>
          </a:xfrm>
          <a:prstGeom prst="rect">
            <a:avLst/>
          </a:prstGeom>
        </p:spPr>
        <p:txBody>
          <a:bodyPr wrap="square">
            <a:spAutoFit/>
          </a:bodyPr>
          <a:lstStyle/>
          <a:p>
            <a:r>
              <a:rPr lang="en-US" dirty="0"/>
              <a:t>https://</a:t>
            </a:r>
            <a:r>
              <a:rPr lang="en-US" dirty="0" err="1"/>
              <a:t>bitcoinmagazine.com</a:t>
            </a:r>
            <a:r>
              <a:rPr lang="en-US" dirty="0"/>
              <a:t>/culture/microsoft-building-open-blockchain-based-identity-system-with-blockstack-consensys-1464968713</a:t>
            </a:r>
          </a:p>
        </p:txBody>
      </p:sp>
    </p:spTree>
    <p:extLst>
      <p:ext uri="{BB962C8B-B14F-4D97-AF65-F5344CB8AC3E}">
        <p14:creationId xmlns:p14="http://schemas.microsoft.com/office/powerpoint/2010/main" val="1533326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pic>
        <p:nvPicPr>
          <p:cNvPr id="4" name="Picture 3"/>
          <p:cNvPicPr>
            <a:picLocks noChangeAspect="1"/>
          </p:cNvPicPr>
          <p:nvPr/>
        </p:nvPicPr>
        <p:blipFill>
          <a:blip r:embed="rId2"/>
          <a:stretch>
            <a:fillRect/>
          </a:stretch>
        </p:blipFill>
        <p:spPr>
          <a:xfrm>
            <a:off x="732676" y="1904787"/>
            <a:ext cx="10726647" cy="3048425"/>
          </a:xfrm>
          <a:prstGeom prst="rect">
            <a:avLst/>
          </a:prstGeom>
        </p:spPr>
      </p:pic>
    </p:spTree>
    <p:extLst>
      <p:ext uri="{BB962C8B-B14F-4D97-AF65-F5344CB8AC3E}">
        <p14:creationId xmlns:p14="http://schemas.microsoft.com/office/powerpoint/2010/main" val="9453894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Government </a:t>
            </a:r>
            <a:endParaRPr lang="en-US" dirty="0"/>
          </a:p>
        </p:txBody>
      </p:sp>
      <p:sp>
        <p:nvSpPr>
          <p:cNvPr id="3" name="Content Placeholder 2"/>
          <p:cNvSpPr>
            <a:spLocks noGrp="1"/>
          </p:cNvSpPr>
          <p:nvPr>
            <p:ph idx="1"/>
          </p:nvPr>
        </p:nvSpPr>
        <p:spPr/>
        <p:txBody>
          <a:bodyPr/>
          <a:lstStyle/>
          <a:p>
            <a:pPr fontAlgn="base"/>
            <a:r>
              <a:rPr lang="en-US" dirty="0">
                <a:hlinkClick r:id="rId2"/>
              </a:rPr>
              <a:t>Smart Cities</a:t>
            </a:r>
            <a:endParaRPr lang="en-US" dirty="0"/>
          </a:p>
          <a:p>
            <a:pPr fontAlgn="base"/>
            <a:r>
              <a:rPr lang="en-US" dirty="0">
                <a:hlinkClick r:id="rId3"/>
              </a:rPr>
              <a:t>Central Banking</a:t>
            </a:r>
            <a:endParaRPr lang="en-US" dirty="0"/>
          </a:p>
          <a:p>
            <a:pPr fontAlgn="base"/>
            <a:r>
              <a:rPr lang="en-US" dirty="0">
                <a:hlinkClick r:id="rId4"/>
              </a:rPr>
              <a:t>Validation of Education and Professional Qualifications</a:t>
            </a:r>
            <a:endParaRPr lang="en-US" dirty="0"/>
          </a:p>
          <a:p>
            <a:pPr fontAlgn="base"/>
            <a:r>
              <a:rPr lang="en-US" dirty="0">
                <a:hlinkClick r:id="rId5"/>
              </a:rPr>
              <a:t>Tracking Vaccinations</a:t>
            </a:r>
            <a:endParaRPr lang="en-US" dirty="0"/>
          </a:p>
          <a:p>
            <a:pPr fontAlgn="base"/>
            <a:r>
              <a:rPr lang="en-US" dirty="0">
                <a:hlinkClick r:id="rId6"/>
              </a:rPr>
              <a:t>Tracking Loans and Student Grants</a:t>
            </a:r>
            <a:endParaRPr lang="en-US" dirty="0"/>
          </a:p>
          <a:p>
            <a:pPr fontAlgn="base"/>
            <a:r>
              <a:rPr lang="en-US" dirty="0">
                <a:hlinkClick r:id="rId7"/>
              </a:rPr>
              <a:t>Payroll Tax Collection</a:t>
            </a:r>
            <a:endParaRPr lang="en-US" dirty="0"/>
          </a:p>
          <a:p>
            <a:pPr marL="0" indent="0" fontAlgn="base">
              <a:buNone/>
            </a:pPr>
            <a:r>
              <a:rPr lang="en-US" dirty="0"/>
              <a:t> </a:t>
            </a:r>
          </a:p>
          <a:p>
            <a:endParaRPr lang="en-US" dirty="0"/>
          </a:p>
        </p:txBody>
      </p:sp>
    </p:spTree>
    <p:extLst>
      <p:ext uri="{BB962C8B-B14F-4D97-AF65-F5344CB8AC3E}">
        <p14:creationId xmlns:p14="http://schemas.microsoft.com/office/powerpoint/2010/main" val="285537987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Anti-Counterfeit </a:t>
            </a:r>
            <a:endParaRPr lang="en-US" dirty="0"/>
          </a:p>
        </p:txBody>
      </p:sp>
      <p:sp>
        <p:nvSpPr>
          <p:cNvPr id="3" name="Content Placeholder 2"/>
          <p:cNvSpPr>
            <a:spLocks noGrp="1"/>
          </p:cNvSpPr>
          <p:nvPr>
            <p:ph idx="1"/>
          </p:nvPr>
        </p:nvSpPr>
        <p:spPr/>
        <p:txBody>
          <a:bodyPr/>
          <a:lstStyle/>
          <a:p>
            <a:r>
              <a:rPr lang="en-US" dirty="0" smtClean="0"/>
              <a:t>LVMH is the </a:t>
            </a:r>
            <a:r>
              <a:rPr lang="en-US" dirty="0"/>
              <a:t>first world-class player in fashion and luxury to adopt </a:t>
            </a:r>
            <a:r>
              <a:rPr lang="en-US" dirty="0" smtClean="0"/>
              <a:t>AURA blockchain </a:t>
            </a:r>
            <a:r>
              <a:rPr lang="en-US" dirty="0"/>
              <a:t>technology for product authentication at </a:t>
            </a:r>
            <a:r>
              <a:rPr lang="en-US" dirty="0" smtClean="0"/>
              <a:t>scale.</a:t>
            </a:r>
          </a:p>
          <a:p>
            <a:r>
              <a:rPr lang="en-US" dirty="0"/>
              <a:t>Blockchain proposes to eliminate these doubts by identifying authentic products in a transparent and immutable online ledger using a ‘digital twin’, a virtual representation of a physical product that cannot be duplicated or modified. </a:t>
            </a:r>
            <a:endParaRPr lang="en-US" dirty="0" smtClean="0"/>
          </a:p>
          <a:p>
            <a:r>
              <a:rPr lang="en-US" dirty="0" smtClean="0"/>
              <a:t>Because </a:t>
            </a:r>
            <a:r>
              <a:rPr lang="en-US" dirty="0"/>
              <a:t>a digital twin cannot be assigned to more than one physical product, and cannot be forged, the diffusion of blockchain protocols is expected to vastly improve supply chain and product transparency.</a:t>
            </a:r>
          </a:p>
        </p:txBody>
      </p:sp>
      <p:sp>
        <p:nvSpPr>
          <p:cNvPr id="4" name="Rectangle 3"/>
          <p:cNvSpPr/>
          <p:nvPr/>
        </p:nvSpPr>
        <p:spPr>
          <a:xfrm>
            <a:off x="838200" y="5598100"/>
            <a:ext cx="10384222" cy="646331"/>
          </a:xfrm>
          <a:prstGeom prst="rect">
            <a:avLst/>
          </a:prstGeom>
        </p:spPr>
        <p:txBody>
          <a:bodyPr wrap="square">
            <a:spAutoFit/>
          </a:bodyPr>
          <a:lstStyle/>
          <a:p>
            <a:r>
              <a:rPr lang="en-US" dirty="0"/>
              <a:t>https://</a:t>
            </a:r>
            <a:r>
              <a:rPr lang="en-US" dirty="0" err="1"/>
              <a:t>brands.certilogo.com</a:t>
            </a:r>
            <a:r>
              <a:rPr lang="en-US" dirty="0"/>
              <a:t>/</a:t>
            </a:r>
            <a:r>
              <a:rPr lang="en-US" dirty="0" err="1"/>
              <a:t>hubfs</a:t>
            </a:r>
            <a:r>
              <a:rPr lang="en-US" dirty="0"/>
              <a:t>/</a:t>
            </a:r>
            <a:r>
              <a:rPr lang="en-US" dirty="0" err="1"/>
              <a:t>Downloadable%20Content</a:t>
            </a:r>
            <a:r>
              <a:rPr lang="en-US" dirty="0"/>
              <a:t>/</a:t>
            </a:r>
            <a:r>
              <a:rPr lang="en-US" dirty="0" err="1"/>
              <a:t>Making%20Blockchain%20Real.pdf?utm_source</a:t>
            </a:r>
            <a:r>
              <a:rPr lang="en-US" dirty="0"/>
              <a:t>=</a:t>
            </a:r>
            <a:r>
              <a:rPr lang="en-US" dirty="0" err="1"/>
              <a:t>luxe.digital</a:t>
            </a:r>
            <a:endParaRPr lang="en-US" dirty="0"/>
          </a:p>
        </p:txBody>
      </p:sp>
      <p:sp>
        <p:nvSpPr>
          <p:cNvPr id="5" name="Rectangle 4"/>
          <p:cNvSpPr/>
          <p:nvPr/>
        </p:nvSpPr>
        <p:spPr>
          <a:xfrm>
            <a:off x="838200" y="6311900"/>
            <a:ext cx="10384222" cy="369332"/>
          </a:xfrm>
          <a:prstGeom prst="rect">
            <a:avLst/>
          </a:prstGeom>
        </p:spPr>
        <p:txBody>
          <a:bodyPr wrap="square">
            <a:spAutoFit/>
          </a:bodyPr>
          <a:lstStyle/>
          <a:p>
            <a:r>
              <a:rPr lang="en-US" dirty="0"/>
              <a:t>https://</a:t>
            </a:r>
            <a:r>
              <a:rPr lang="en-US" dirty="0" err="1"/>
              <a:t>www.everledger.io</a:t>
            </a:r>
            <a:r>
              <a:rPr lang="en-US" dirty="0"/>
              <a:t>/blockchain-luxury-goods-helping-to-improve-trust-and-sustainability/</a:t>
            </a:r>
          </a:p>
        </p:txBody>
      </p:sp>
    </p:spTree>
    <p:extLst>
      <p:ext uri="{BB962C8B-B14F-4D97-AF65-F5344CB8AC3E}">
        <p14:creationId xmlns:p14="http://schemas.microsoft.com/office/powerpoint/2010/main" val="3146701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Property Securitization</a:t>
            </a:r>
            <a:endParaRPr lang="en-US" dirty="0"/>
          </a:p>
        </p:txBody>
      </p:sp>
      <p:sp>
        <p:nvSpPr>
          <p:cNvPr id="3" name="Content Placeholder 2"/>
          <p:cNvSpPr>
            <a:spLocks noGrp="1"/>
          </p:cNvSpPr>
          <p:nvPr>
            <p:ph idx="1"/>
          </p:nvPr>
        </p:nvSpPr>
        <p:spPr/>
        <p:txBody>
          <a:bodyPr/>
          <a:lstStyle/>
          <a:p>
            <a:r>
              <a:rPr lang="en-US" dirty="0"/>
              <a:t>Tokenization is a term used to describe the process of digitizing an asset. </a:t>
            </a:r>
            <a:endParaRPr lang="en-US" dirty="0" smtClean="0"/>
          </a:p>
          <a:p>
            <a:r>
              <a:rPr lang="en-US" dirty="0"/>
              <a:t>In property tokenization, the property value is converted into digital tokens with the help of special blockchain real estate tokenization platforms. These tokens, often referred to as “security tokens”, normally represent shares of a real estate property</a:t>
            </a:r>
            <a:r>
              <a:rPr lang="en-US" dirty="0" smtClean="0"/>
              <a:t>.</a:t>
            </a:r>
          </a:p>
          <a:p>
            <a:r>
              <a:rPr lang="en-US" dirty="0"/>
              <a:t>When the token is offered for sale on the market, it can then be purchased by investors who will be given fractional ownership of the property. These investors also have the right to sell as many shares as they need and/or want</a:t>
            </a:r>
          </a:p>
        </p:txBody>
      </p:sp>
    </p:spTree>
    <p:extLst>
      <p:ext uri="{BB962C8B-B14F-4D97-AF65-F5344CB8AC3E}">
        <p14:creationId xmlns:p14="http://schemas.microsoft.com/office/powerpoint/2010/main" val="182180653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Property Securitization</a:t>
            </a:r>
          </a:p>
        </p:txBody>
      </p:sp>
      <p:sp>
        <p:nvSpPr>
          <p:cNvPr id="3" name="Content Placeholder 2"/>
          <p:cNvSpPr>
            <a:spLocks noGrp="1"/>
          </p:cNvSpPr>
          <p:nvPr>
            <p:ph idx="1"/>
          </p:nvPr>
        </p:nvSpPr>
        <p:spPr/>
        <p:txBody>
          <a:bodyPr/>
          <a:lstStyle/>
          <a:p>
            <a:r>
              <a:rPr lang="en-US" dirty="0" smtClean="0"/>
              <a:t>Tokenization gives better liquidity, lower entry cost, greater transparency</a:t>
            </a:r>
          </a:p>
          <a:p>
            <a:r>
              <a:rPr lang="en-US" dirty="0"/>
              <a:t>Tokenization of real-world assets gives investors a chance to securely trade the whole or a fraction of the commodities they own</a:t>
            </a:r>
            <a:endParaRPr lang="en-US" dirty="0" smtClean="0"/>
          </a:p>
          <a:p>
            <a:r>
              <a:rPr lang="en-US" dirty="0"/>
              <a:t>R</a:t>
            </a:r>
            <a:r>
              <a:rPr lang="en-US" dirty="0" smtClean="0"/>
              <a:t>eal </a:t>
            </a:r>
            <a:r>
              <a:rPr lang="en-US" dirty="0"/>
              <a:t>estate tokens qualify as securities </a:t>
            </a:r>
            <a:r>
              <a:rPr lang="en-US" dirty="0" smtClean="0"/>
              <a:t>as such would be regulated by </a:t>
            </a:r>
            <a:r>
              <a:rPr lang="en-US" dirty="0"/>
              <a:t>state and federal </a:t>
            </a:r>
            <a:r>
              <a:rPr lang="en-US" dirty="0" smtClean="0"/>
              <a:t>law</a:t>
            </a:r>
          </a:p>
          <a:p>
            <a:r>
              <a:rPr lang="en-US" dirty="0"/>
              <a:t>Since blockchain technology eliminates multiple intermediaries, it has become easier for buyers and sellers to interact with each other. In addition, fractional ownership is still possible in this industry.</a:t>
            </a:r>
          </a:p>
        </p:txBody>
      </p:sp>
      <p:sp>
        <p:nvSpPr>
          <p:cNvPr id="4" name="Rectangle 3"/>
          <p:cNvSpPr/>
          <p:nvPr/>
        </p:nvSpPr>
        <p:spPr>
          <a:xfrm>
            <a:off x="1075174" y="5672224"/>
            <a:ext cx="4870564" cy="369332"/>
          </a:xfrm>
          <a:prstGeom prst="rect">
            <a:avLst/>
          </a:prstGeom>
        </p:spPr>
        <p:txBody>
          <a:bodyPr wrap="none">
            <a:spAutoFit/>
          </a:bodyPr>
          <a:lstStyle/>
          <a:p>
            <a:r>
              <a:rPr lang="en-US" dirty="0"/>
              <a:t>https://</a:t>
            </a:r>
            <a:r>
              <a:rPr lang="en-US" dirty="0" err="1"/>
              <a:t>pixelplex.io</a:t>
            </a:r>
            <a:r>
              <a:rPr lang="en-US" dirty="0"/>
              <a:t>/blog/real-estate-tokenization/</a:t>
            </a:r>
          </a:p>
        </p:txBody>
      </p:sp>
    </p:spTree>
    <p:extLst>
      <p:ext uri="{BB962C8B-B14F-4D97-AF65-F5344CB8AC3E}">
        <p14:creationId xmlns:p14="http://schemas.microsoft.com/office/powerpoint/2010/main" val="22832547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Asset Tokenization</a:t>
            </a:r>
            <a:endParaRPr lang="en-US" dirty="0"/>
          </a:p>
        </p:txBody>
      </p:sp>
      <p:sp>
        <p:nvSpPr>
          <p:cNvPr id="3" name="Content Placeholder 2"/>
          <p:cNvSpPr>
            <a:spLocks noGrp="1"/>
          </p:cNvSpPr>
          <p:nvPr>
            <p:ph idx="1"/>
          </p:nvPr>
        </p:nvSpPr>
        <p:spPr/>
        <p:txBody>
          <a:bodyPr/>
          <a:lstStyle/>
          <a:p>
            <a:r>
              <a:rPr lang="en-US" dirty="0"/>
              <a:t>Asset tokenization is a way of digitizing tangible and intangible assets and converting them into tokens, which are then stored on the blockchain. One asset is not generally equal to one token: assets are usually broken down into smaller parts, which form many </a:t>
            </a:r>
            <a:r>
              <a:rPr lang="en-US" dirty="0" smtClean="0"/>
              <a:t>tokens.</a:t>
            </a:r>
          </a:p>
          <a:p>
            <a:r>
              <a:rPr lang="en-US" dirty="0"/>
              <a:t>Once the owner has tokenized their assets and they have entered the digital world, it becomes possible to store and trade them fractionally or completely, as well as transfer them to other owners.</a:t>
            </a:r>
          </a:p>
        </p:txBody>
      </p:sp>
      <p:sp>
        <p:nvSpPr>
          <p:cNvPr id="4" name="Rectangle 3"/>
          <p:cNvSpPr/>
          <p:nvPr/>
        </p:nvSpPr>
        <p:spPr>
          <a:xfrm>
            <a:off x="1304162" y="5807631"/>
            <a:ext cx="5106270" cy="369332"/>
          </a:xfrm>
          <a:prstGeom prst="rect">
            <a:avLst/>
          </a:prstGeom>
        </p:spPr>
        <p:txBody>
          <a:bodyPr wrap="none">
            <a:spAutoFit/>
          </a:bodyPr>
          <a:lstStyle/>
          <a:p>
            <a:r>
              <a:rPr lang="en-US" dirty="0"/>
              <a:t>https://</a:t>
            </a:r>
            <a:r>
              <a:rPr lang="en-US" dirty="0" err="1"/>
              <a:t>pixelplex.io</a:t>
            </a:r>
            <a:r>
              <a:rPr lang="en-US" dirty="0"/>
              <a:t>/blog/what-is-asset-tokenization/</a:t>
            </a:r>
          </a:p>
        </p:txBody>
      </p:sp>
    </p:spTree>
    <p:extLst>
      <p:ext uri="{BB962C8B-B14F-4D97-AF65-F5344CB8AC3E}">
        <p14:creationId xmlns:p14="http://schemas.microsoft.com/office/powerpoint/2010/main" val="26100602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a:t>
            </a:r>
            <a:r>
              <a:rPr lang="en-US" dirty="0" smtClean="0"/>
              <a:t>- Entertainment</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In </a:t>
            </a:r>
            <a:r>
              <a:rPr lang="en-US" dirty="0"/>
              <a:t>2020 basketball star Spencer Dinwiddie </a:t>
            </a:r>
            <a:r>
              <a:rPr lang="en-US" u="sng" dirty="0">
                <a:hlinkClick r:id="rId2"/>
              </a:rPr>
              <a:t>tokenized</a:t>
            </a:r>
            <a:r>
              <a:rPr lang="en-US" dirty="0"/>
              <a:t> part of his $34-million contract with the American professional basketball team Brooklyn Nets, creating a unique tokenized investment opportunity. This was done through the Dream Fan Shares platform based on the Ethereum blockchain.</a:t>
            </a:r>
          </a:p>
          <a:p>
            <a:r>
              <a:rPr lang="en-US" dirty="0"/>
              <a:t>Spanish club Barcelona has also recently joined the wave of blockchain adoption. The club invited fans to buy </a:t>
            </a:r>
            <a:r>
              <a:rPr lang="en-US" u="sng" dirty="0">
                <a:hlinkClick r:id="rId3"/>
              </a:rPr>
              <a:t>600,000 tokens</a:t>
            </a:r>
            <a:r>
              <a:rPr lang="en-US" dirty="0"/>
              <a:t> based on a Barcelona cryptocurrency, worth €2 each. Owning these tokens would give </a:t>
            </a:r>
            <a:r>
              <a:rPr lang="en-US" dirty="0" err="1"/>
              <a:t>Barça</a:t>
            </a:r>
            <a:r>
              <a:rPr lang="en-US" dirty="0"/>
              <a:t> fans exclusive voting rights in club polls and the chance to win awards, including meeting their favorite players. In the end, the Spanish champions earned €1.2 million in less than two hours and increased fan engagement. </a:t>
            </a:r>
          </a:p>
        </p:txBody>
      </p:sp>
    </p:spTree>
    <p:extLst>
      <p:ext uri="{BB962C8B-B14F-4D97-AF65-F5344CB8AC3E}">
        <p14:creationId xmlns:p14="http://schemas.microsoft.com/office/powerpoint/2010/main" val="721044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a:t>
            </a:r>
            <a:r>
              <a:rPr lang="en-US" dirty="0" smtClean="0"/>
              <a:t>- Entertainment</a:t>
            </a:r>
            <a:endParaRPr lang="en-US" dirty="0"/>
          </a:p>
        </p:txBody>
      </p:sp>
      <p:sp>
        <p:nvSpPr>
          <p:cNvPr id="3" name="Content Placeholder 2"/>
          <p:cNvSpPr>
            <a:spLocks noGrp="1"/>
          </p:cNvSpPr>
          <p:nvPr>
            <p:ph idx="1"/>
          </p:nvPr>
        </p:nvSpPr>
        <p:spPr/>
        <p:txBody>
          <a:bodyPr/>
          <a:lstStyle/>
          <a:p>
            <a:r>
              <a:rPr lang="en-US" dirty="0" smtClean="0"/>
              <a:t>Rapper </a:t>
            </a:r>
            <a:r>
              <a:rPr lang="en-US" dirty="0" err="1"/>
              <a:t>Redfoo</a:t>
            </a:r>
            <a:r>
              <a:rPr lang="en-US" dirty="0"/>
              <a:t>, one of the performers of the hit “Party Rock Anthem” signed </a:t>
            </a:r>
            <a:r>
              <a:rPr lang="en-US" u="sng" dirty="0">
                <a:hlinkClick r:id="rId2"/>
              </a:rPr>
              <a:t>a contract with </a:t>
            </a:r>
            <a:r>
              <a:rPr lang="en-US" u="sng" dirty="0" err="1">
                <a:hlinkClick r:id="rId2"/>
              </a:rPr>
              <a:t>TokenStars</a:t>
            </a:r>
            <a:r>
              <a:rPr lang="en-US" dirty="0"/>
              <a:t>. </a:t>
            </a:r>
            <a:endParaRPr lang="en-US" dirty="0" smtClean="0"/>
          </a:p>
          <a:p>
            <a:r>
              <a:rPr lang="en-US" dirty="0" smtClean="0"/>
              <a:t>This </a:t>
            </a:r>
            <a:r>
              <a:rPr lang="en-US" dirty="0"/>
              <a:t>platform aims to provide transparent interactions between celebrities, fans, brands, and advertisers. </a:t>
            </a:r>
            <a:endParaRPr lang="en-US" dirty="0" smtClean="0"/>
          </a:p>
          <a:p>
            <a:r>
              <a:rPr lang="en-US" dirty="0" err="1" smtClean="0"/>
              <a:t>Lothar</a:t>
            </a:r>
            <a:r>
              <a:rPr lang="en-US" dirty="0" smtClean="0"/>
              <a:t> </a:t>
            </a:r>
            <a:r>
              <a:rPr lang="en-US" dirty="0" err="1"/>
              <a:t>Matthaus</a:t>
            </a:r>
            <a:r>
              <a:rPr lang="en-US" dirty="0"/>
              <a:t>, Vinny </a:t>
            </a:r>
            <a:r>
              <a:rPr lang="en-US" dirty="0" err="1"/>
              <a:t>Lingham</a:t>
            </a:r>
            <a:r>
              <a:rPr lang="en-US" dirty="0"/>
              <a:t>, Tommy Haas, and several other celebrities have also joined the project</a:t>
            </a:r>
          </a:p>
        </p:txBody>
      </p:sp>
    </p:spTree>
    <p:extLst>
      <p:ext uri="{BB962C8B-B14F-4D97-AF65-F5344CB8AC3E}">
        <p14:creationId xmlns:p14="http://schemas.microsoft.com/office/powerpoint/2010/main" val="392444427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 </a:t>
            </a:r>
            <a:r>
              <a:rPr lang="en-US" dirty="0" smtClean="0"/>
              <a:t>Ecology</a:t>
            </a:r>
            <a:endParaRPr lang="en-US" dirty="0"/>
          </a:p>
        </p:txBody>
      </p:sp>
      <p:sp>
        <p:nvSpPr>
          <p:cNvPr id="3" name="Content Placeholder 2"/>
          <p:cNvSpPr>
            <a:spLocks noGrp="1"/>
          </p:cNvSpPr>
          <p:nvPr>
            <p:ph idx="1"/>
          </p:nvPr>
        </p:nvSpPr>
        <p:spPr/>
        <p:txBody>
          <a:bodyPr/>
          <a:lstStyle/>
          <a:p>
            <a:r>
              <a:rPr lang="en-US" dirty="0"/>
              <a:t>In 2020 </a:t>
            </a:r>
            <a:r>
              <a:rPr lang="en-US" u="sng" dirty="0" err="1">
                <a:hlinkClick r:id="rId2"/>
              </a:rPr>
              <a:t>Moss.Earth</a:t>
            </a:r>
            <a:r>
              <a:rPr lang="en-US" dirty="0"/>
              <a:t>, a Brazilian environmental </a:t>
            </a:r>
            <a:r>
              <a:rPr lang="en-US" dirty="0" smtClean="0"/>
              <a:t>organization suggested </a:t>
            </a:r>
            <a:r>
              <a:rPr lang="en-US" dirty="0"/>
              <a:t> </a:t>
            </a:r>
            <a:r>
              <a:rPr lang="en-US" b="1" dirty="0"/>
              <a:t>tokenizing carbon credits</a:t>
            </a:r>
            <a:r>
              <a:rPr lang="en-US" dirty="0"/>
              <a:t> </a:t>
            </a:r>
            <a:r>
              <a:rPr lang="en-US" dirty="0" smtClean="0"/>
              <a:t>to </a:t>
            </a:r>
            <a:r>
              <a:rPr lang="en-US" dirty="0"/>
              <a:t>create a global environmental market. </a:t>
            </a:r>
            <a:r>
              <a:rPr lang="en-US" u="sng" dirty="0">
                <a:hlinkClick r:id="rId3"/>
              </a:rPr>
              <a:t>Moss has introduced its own MCO2 tokens</a:t>
            </a:r>
            <a:r>
              <a:rPr lang="en-US" dirty="0"/>
              <a:t> and put them up for </a:t>
            </a:r>
            <a:r>
              <a:rPr lang="en-US" dirty="0" smtClean="0"/>
              <a:t>sale.</a:t>
            </a:r>
          </a:p>
          <a:p>
            <a:r>
              <a:rPr lang="en-US" dirty="0"/>
              <a:t>Through this project, Moss has made a direct contribution to offsetting the emission of 2 million </a:t>
            </a:r>
            <a:r>
              <a:rPr lang="en-US" dirty="0" err="1"/>
              <a:t>tonnes</a:t>
            </a:r>
            <a:r>
              <a:rPr lang="en-US" dirty="0"/>
              <a:t> of greenhouse gases. In just the first 8 months since the platform’s launch, Moss has bought and sold over 900,000 </a:t>
            </a:r>
            <a:r>
              <a:rPr lang="en-US" dirty="0" err="1"/>
              <a:t>tonnes</a:t>
            </a:r>
            <a:r>
              <a:rPr lang="en-US" dirty="0"/>
              <a:t> of CO2. </a:t>
            </a:r>
            <a:endParaRPr lang="en-US" dirty="0" smtClean="0"/>
          </a:p>
          <a:p>
            <a:r>
              <a:rPr lang="en-US" dirty="0" smtClean="0"/>
              <a:t>The </a:t>
            </a:r>
            <a:r>
              <a:rPr lang="en-US" dirty="0"/>
              <a:t>campaign that involves the MCO2 token helped pay rewards for the conservation of nearly 1 million hectares of forest</a:t>
            </a:r>
          </a:p>
        </p:txBody>
      </p:sp>
    </p:spTree>
    <p:extLst>
      <p:ext uri="{BB962C8B-B14F-4D97-AF65-F5344CB8AC3E}">
        <p14:creationId xmlns:p14="http://schemas.microsoft.com/office/powerpoint/2010/main" val="4718976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 Ecology</a:t>
            </a:r>
          </a:p>
        </p:txBody>
      </p:sp>
      <p:sp>
        <p:nvSpPr>
          <p:cNvPr id="3" name="Content Placeholder 2"/>
          <p:cNvSpPr>
            <a:spLocks noGrp="1"/>
          </p:cNvSpPr>
          <p:nvPr>
            <p:ph idx="1"/>
          </p:nvPr>
        </p:nvSpPr>
        <p:spPr/>
        <p:txBody>
          <a:bodyPr/>
          <a:lstStyle/>
          <a:p>
            <a:r>
              <a:rPr lang="en-US" dirty="0"/>
              <a:t>They are issued with the specific purpose of attracting investment for projects with positive social and environmental impacts. </a:t>
            </a:r>
            <a:r>
              <a:rPr lang="en-US" u="sng" dirty="0">
                <a:hlinkClick r:id="rId2"/>
              </a:rPr>
              <a:t>Plastic Bank</a:t>
            </a:r>
            <a:r>
              <a:rPr lang="en-US" dirty="0"/>
              <a:t>, for instance, is an asset tokenization solution that is meant to make our world a better place</a:t>
            </a:r>
            <a:r>
              <a:rPr lang="en-US" dirty="0" smtClean="0"/>
              <a:t>.</a:t>
            </a:r>
          </a:p>
          <a:p>
            <a:r>
              <a:rPr lang="en-US" dirty="0"/>
              <a:t>C</a:t>
            </a:r>
            <a:r>
              <a:rPr lang="en-US" dirty="0" smtClean="0"/>
              <a:t>ollectors </a:t>
            </a:r>
            <a:r>
              <a:rPr lang="en-US" dirty="0"/>
              <a:t>are recruited to collect plastic in places where there are problems recycling it. The plastic waste is then exchanged at local collection centers for cash, </a:t>
            </a:r>
            <a:r>
              <a:rPr lang="en-US" i="1" dirty="0"/>
              <a:t>digital tokens</a:t>
            </a:r>
            <a:r>
              <a:rPr lang="en-US" dirty="0"/>
              <a:t>, or vouchers for essential items.</a:t>
            </a:r>
          </a:p>
          <a:p>
            <a:r>
              <a:rPr lang="en-US" dirty="0"/>
              <a:t>To date, company employees have collected 31,124,187 pounds of plastic, the equivalent of over 500 billion plastic straws.</a:t>
            </a:r>
          </a:p>
          <a:p>
            <a:endParaRPr lang="en-US" dirty="0"/>
          </a:p>
        </p:txBody>
      </p:sp>
    </p:spTree>
    <p:extLst>
      <p:ext uri="{BB962C8B-B14F-4D97-AF65-F5344CB8AC3E}">
        <p14:creationId xmlns:p14="http://schemas.microsoft.com/office/powerpoint/2010/main" val="18604878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 </a:t>
            </a:r>
            <a:r>
              <a:rPr lang="en-US" dirty="0" smtClean="0"/>
              <a:t>Individuals</a:t>
            </a:r>
            <a:endParaRPr lang="en-US" dirty="0"/>
          </a:p>
        </p:txBody>
      </p:sp>
      <p:sp>
        <p:nvSpPr>
          <p:cNvPr id="3" name="Content Placeholder 2"/>
          <p:cNvSpPr>
            <a:spLocks noGrp="1"/>
          </p:cNvSpPr>
          <p:nvPr>
            <p:ph idx="1"/>
          </p:nvPr>
        </p:nvSpPr>
        <p:spPr/>
        <p:txBody>
          <a:bodyPr/>
          <a:lstStyle/>
          <a:p>
            <a:r>
              <a:rPr lang="en-US" dirty="0"/>
              <a:t>In April 2020, Alex </a:t>
            </a:r>
            <a:r>
              <a:rPr lang="en-US" dirty="0" err="1"/>
              <a:t>Masmej</a:t>
            </a:r>
            <a:r>
              <a:rPr lang="en-US" dirty="0"/>
              <a:t>, a 23-year-old guy from France, sold $1 million worth of $ALEX personal tokens on Ethereum. </a:t>
            </a:r>
            <a:r>
              <a:rPr lang="en-US" u="sng" dirty="0">
                <a:hlinkClick r:id="rId2"/>
              </a:rPr>
              <a:t>In total, he managed to collect $20,000</a:t>
            </a:r>
            <a:r>
              <a:rPr lang="en-US" dirty="0"/>
              <a:t>. The young man stated that holders of $ALEX tokens will receive a distribution of 15% of his income over the next 3 years, and the money will be paid quarterly</a:t>
            </a:r>
            <a:r>
              <a:rPr lang="en-US" dirty="0" smtClean="0"/>
              <a:t>.</a:t>
            </a:r>
          </a:p>
          <a:p>
            <a:r>
              <a:rPr lang="en-US" dirty="0"/>
              <a:t>Matthew Vernon, or </a:t>
            </a:r>
            <a:r>
              <a:rPr lang="en-US" u="sng" dirty="0" err="1">
                <a:hlinkClick r:id="rId3"/>
              </a:rPr>
              <a:t>dApp</a:t>
            </a:r>
            <a:r>
              <a:rPr lang="en-US" u="sng" dirty="0">
                <a:hlinkClick r:id="rId3"/>
              </a:rPr>
              <a:t> </a:t>
            </a:r>
            <a:r>
              <a:rPr lang="en-US" u="sng" dirty="0" err="1">
                <a:hlinkClick r:id="rId3"/>
              </a:rPr>
              <a:t>Boi</a:t>
            </a:r>
            <a:r>
              <a:rPr lang="en-US" dirty="0"/>
              <a:t>, is a talented designer who is obviously a big fan of the crypto world and blockchain technology. Matthew created BOI tokens worth $100 representing 100 hours of his time. These tokens can be traded for UI/UX design, prototyping, brand design, or anything else related to Matthew’s professional career.</a:t>
            </a:r>
          </a:p>
        </p:txBody>
      </p:sp>
    </p:spTree>
    <p:extLst>
      <p:ext uri="{BB962C8B-B14F-4D97-AF65-F5344CB8AC3E}">
        <p14:creationId xmlns:p14="http://schemas.microsoft.com/office/powerpoint/2010/main" val="541228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We discuss some possible applications and characteristics on the Blockchain</a:t>
            </a:r>
          </a:p>
          <a:p>
            <a:r>
              <a:rPr lang="en-US" dirty="0" smtClean="0"/>
              <a:t>However be critical of what is being presented – not every thing is true </a:t>
            </a:r>
            <a:r>
              <a:rPr lang="en-US" dirty="0" smtClean="0">
                <a:sym typeface="Wingdings" panose="05000000000000000000" pitchFamily="2" charset="2"/>
              </a:rPr>
              <a:t></a:t>
            </a:r>
            <a:endParaRPr lang="en-US" dirty="0"/>
          </a:p>
        </p:txBody>
      </p:sp>
    </p:spTree>
    <p:extLst>
      <p:ext uri="{BB962C8B-B14F-4D97-AF65-F5344CB8AC3E}">
        <p14:creationId xmlns:p14="http://schemas.microsoft.com/office/powerpoint/2010/main" val="88550704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Tokenization -Resources </a:t>
            </a:r>
            <a:endParaRPr lang="en-US" dirty="0"/>
          </a:p>
        </p:txBody>
      </p:sp>
      <p:sp>
        <p:nvSpPr>
          <p:cNvPr id="3" name="Content Placeholder 2"/>
          <p:cNvSpPr>
            <a:spLocks noGrp="1"/>
          </p:cNvSpPr>
          <p:nvPr>
            <p:ph idx="1"/>
          </p:nvPr>
        </p:nvSpPr>
        <p:spPr/>
        <p:txBody>
          <a:bodyPr>
            <a:normAutofit/>
          </a:bodyPr>
          <a:lstStyle/>
          <a:p>
            <a:r>
              <a:rPr lang="en-US" dirty="0" smtClean="0"/>
              <a:t>Natural Resources such as Gold, Silver and Energy. </a:t>
            </a:r>
          </a:p>
          <a:p>
            <a:r>
              <a:rPr lang="en-US" dirty="0" smtClean="0"/>
              <a:t>Tokenized </a:t>
            </a:r>
            <a:r>
              <a:rPr lang="en-US" dirty="0"/>
              <a:t>gold </a:t>
            </a:r>
            <a:r>
              <a:rPr lang="en-US" dirty="0" smtClean="0"/>
              <a:t>and silver is </a:t>
            </a:r>
            <a:r>
              <a:rPr lang="en-US" dirty="0"/>
              <a:t>easy to trade and convert</a:t>
            </a:r>
            <a:r>
              <a:rPr lang="en-US" dirty="0" smtClean="0"/>
              <a:t>.</a:t>
            </a:r>
          </a:p>
          <a:p>
            <a:r>
              <a:rPr lang="en-US" dirty="0"/>
              <a:t>Blockchain-based tokenization platforms are now being used to avoid high management costs in dealing with many small investors, while opening the door for oil and gas companies to attract even wider and more diverse investment audiences</a:t>
            </a:r>
            <a:r>
              <a:rPr lang="en-US" dirty="0" smtClean="0"/>
              <a:t>.</a:t>
            </a:r>
          </a:p>
        </p:txBody>
      </p:sp>
    </p:spTree>
    <p:extLst>
      <p:ext uri="{BB962C8B-B14F-4D97-AF65-F5344CB8AC3E}">
        <p14:creationId xmlns:p14="http://schemas.microsoft.com/office/powerpoint/2010/main" val="138278931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Tokenization </a:t>
            </a:r>
            <a:r>
              <a:rPr lang="en-US" dirty="0" smtClean="0"/>
              <a:t>-Art</a:t>
            </a:r>
            <a:endParaRPr lang="en-US" dirty="0"/>
          </a:p>
        </p:txBody>
      </p:sp>
      <p:sp>
        <p:nvSpPr>
          <p:cNvPr id="3" name="Content Placeholder 2"/>
          <p:cNvSpPr>
            <a:spLocks noGrp="1"/>
          </p:cNvSpPr>
          <p:nvPr>
            <p:ph idx="1"/>
          </p:nvPr>
        </p:nvSpPr>
        <p:spPr/>
        <p:txBody>
          <a:bodyPr/>
          <a:lstStyle/>
          <a:p>
            <a:r>
              <a:rPr lang="en-US" dirty="0"/>
              <a:t>Maecenas is an art investment platform that allows artists to tokenize their masterpieces and build their own portfolios. In addition, Maecenas enables any art lover or investor to acquire fractional interests in works of art using blockchain technology</a:t>
            </a:r>
            <a:r>
              <a:rPr lang="en-US" dirty="0" smtClean="0"/>
              <a:t>.</a:t>
            </a:r>
          </a:p>
          <a:p>
            <a:r>
              <a:rPr lang="en-US" u="sng" dirty="0" err="1" smtClean="0">
                <a:hlinkClick r:id="rId2"/>
              </a:rPr>
              <a:t>Monart</a:t>
            </a:r>
            <a:r>
              <a:rPr lang="en-US" dirty="0"/>
              <a:t> represents an innovative international art community and marketplace and invites investors to buy shares in great artwork collections to capitalize on the growth of the art market. The platform offers its own token called MART.</a:t>
            </a:r>
          </a:p>
          <a:p>
            <a:endParaRPr lang="en-US" dirty="0"/>
          </a:p>
        </p:txBody>
      </p:sp>
    </p:spTree>
    <p:extLst>
      <p:ext uri="{BB962C8B-B14F-4D97-AF65-F5344CB8AC3E}">
        <p14:creationId xmlns:p14="http://schemas.microsoft.com/office/powerpoint/2010/main" val="108822162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Characteristics of Blockchain</a:t>
            </a:r>
            <a:endParaRPr lang="en-US" dirty="0"/>
          </a:p>
        </p:txBody>
      </p:sp>
      <p:sp>
        <p:nvSpPr>
          <p:cNvPr id="3" name="Content Placeholder 2"/>
          <p:cNvSpPr>
            <a:spLocks noGrp="1"/>
          </p:cNvSpPr>
          <p:nvPr>
            <p:ph idx="1"/>
          </p:nvPr>
        </p:nvSpPr>
        <p:spPr>
          <a:xfrm>
            <a:off x="838200" y="1690688"/>
            <a:ext cx="10515600" cy="4351338"/>
          </a:xfrm>
        </p:spPr>
        <p:txBody>
          <a:bodyPr>
            <a:normAutofit fontScale="85000" lnSpcReduction="20000"/>
          </a:bodyPr>
          <a:lstStyle/>
          <a:p>
            <a:r>
              <a:rPr lang="en-US" dirty="0"/>
              <a:t>Resiliency and Tamper </a:t>
            </a:r>
            <a:r>
              <a:rPr lang="en-US" dirty="0" smtClean="0"/>
              <a:t>Resistance</a:t>
            </a:r>
          </a:p>
          <a:p>
            <a:r>
              <a:rPr lang="en-US" dirty="0"/>
              <a:t>As long as </a:t>
            </a:r>
            <a:r>
              <a:rPr lang="en-US" dirty="0" smtClean="0"/>
              <a:t>there is </a:t>
            </a:r>
            <a:r>
              <a:rPr lang="en-US" dirty="0"/>
              <a:t>an Internet connection, </a:t>
            </a:r>
            <a:r>
              <a:rPr lang="en-US" dirty="0" smtClean="0"/>
              <a:t>a blockchain </a:t>
            </a:r>
            <a:r>
              <a:rPr lang="en-US" dirty="0"/>
              <a:t>can be replicated, and the network can be </a:t>
            </a:r>
            <a:r>
              <a:rPr lang="en-US" dirty="0" smtClean="0"/>
              <a:t>rebuilt. </a:t>
            </a:r>
            <a:r>
              <a:rPr lang="en-US" dirty="0"/>
              <a:t>As soon as Internet connectivity is restored</a:t>
            </a:r>
            <a:r>
              <a:rPr lang="en-US" dirty="0" smtClean="0"/>
              <a:t>, parties </a:t>
            </a:r>
            <a:r>
              <a:rPr lang="en-US" dirty="0"/>
              <a:t>in </a:t>
            </a:r>
            <a:r>
              <a:rPr lang="en-US" dirty="0" smtClean="0"/>
              <a:t>those previously </a:t>
            </a:r>
            <a:r>
              <a:rPr lang="en-US" dirty="0"/>
              <a:t>excluded regions can update their personal </a:t>
            </a:r>
            <a:r>
              <a:rPr lang="en-US" dirty="0" smtClean="0"/>
              <a:t>copies of </a:t>
            </a:r>
            <a:r>
              <a:rPr lang="en-US" dirty="0"/>
              <a:t>a blockchain and continue to participate in the network, picking up </a:t>
            </a:r>
            <a:r>
              <a:rPr lang="en-US" dirty="0" smtClean="0"/>
              <a:t>where others have </a:t>
            </a:r>
            <a:r>
              <a:rPr lang="en-US" dirty="0"/>
              <a:t>left </a:t>
            </a:r>
            <a:r>
              <a:rPr lang="en-US" dirty="0" smtClean="0"/>
              <a:t>off. </a:t>
            </a:r>
          </a:p>
          <a:p>
            <a:r>
              <a:rPr lang="en-US" dirty="0"/>
              <a:t>Beyond being resilient, </a:t>
            </a:r>
            <a:r>
              <a:rPr lang="en-US" dirty="0" err="1"/>
              <a:t>blockchains</a:t>
            </a:r>
            <a:r>
              <a:rPr lang="en-US" dirty="0"/>
              <a:t> store information that is highly </a:t>
            </a:r>
            <a:r>
              <a:rPr lang="en-US" dirty="0" smtClean="0"/>
              <a:t>resistant to </a:t>
            </a:r>
            <a:r>
              <a:rPr lang="en-US" dirty="0"/>
              <a:t>change</a:t>
            </a:r>
            <a:r>
              <a:rPr lang="en-US" dirty="0" smtClean="0"/>
              <a:t>.</a:t>
            </a:r>
          </a:p>
          <a:p>
            <a:r>
              <a:rPr lang="en-US" dirty="0"/>
              <a:t>The </a:t>
            </a:r>
            <a:r>
              <a:rPr lang="en-US" dirty="0" smtClean="0"/>
              <a:t>tamper-resistant and </a:t>
            </a:r>
            <a:r>
              <a:rPr lang="en-US" dirty="0"/>
              <a:t>resilient nature of </a:t>
            </a:r>
            <a:r>
              <a:rPr lang="en-US" dirty="0" err="1"/>
              <a:t>blockchains</a:t>
            </a:r>
            <a:r>
              <a:rPr lang="en-US" dirty="0"/>
              <a:t> also creates </a:t>
            </a:r>
            <a:r>
              <a:rPr lang="en-US" dirty="0" smtClean="0"/>
              <a:t>complications</a:t>
            </a:r>
            <a:endParaRPr lang="en-US" dirty="0"/>
          </a:p>
          <a:p>
            <a:r>
              <a:rPr lang="en-US" dirty="0"/>
              <a:t>F</a:t>
            </a:r>
            <a:r>
              <a:rPr lang="en-US" dirty="0" smtClean="0"/>
              <a:t>or </a:t>
            </a:r>
            <a:r>
              <a:rPr lang="en-US" dirty="0"/>
              <a:t>governments and regulators. </a:t>
            </a:r>
            <a:r>
              <a:rPr lang="en-US" dirty="0" smtClean="0"/>
              <a:t>Unless a </a:t>
            </a:r>
            <a:r>
              <a:rPr lang="en-US" dirty="0"/>
              <a:t>government can </a:t>
            </a:r>
            <a:r>
              <a:rPr lang="en-US" dirty="0" smtClean="0"/>
              <a:t>succeed in </a:t>
            </a:r>
            <a:r>
              <a:rPr lang="en-US" dirty="0"/>
              <a:t>taking over a blockchain or can convince miners and other </a:t>
            </a:r>
            <a:r>
              <a:rPr lang="en-US" dirty="0" smtClean="0"/>
              <a:t>relevant stakeholders </a:t>
            </a:r>
            <a:r>
              <a:rPr lang="en-US" dirty="0"/>
              <a:t>to modify a </a:t>
            </a:r>
            <a:r>
              <a:rPr lang="en-US" dirty="0" err="1"/>
              <a:t>blockchain’s</a:t>
            </a:r>
            <a:r>
              <a:rPr lang="en-US" dirty="0"/>
              <a:t> protocol, any data or programs </a:t>
            </a:r>
            <a:r>
              <a:rPr lang="en-US" dirty="0" smtClean="0"/>
              <a:t>stored on </a:t>
            </a:r>
            <a:r>
              <a:rPr lang="en-US" dirty="0"/>
              <a:t>a blockchain cannot be altered,</a:t>
            </a:r>
          </a:p>
        </p:txBody>
      </p:sp>
      <p:sp>
        <p:nvSpPr>
          <p:cNvPr id="4" name="Rectangle 3"/>
          <p:cNvSpPr/>
          <p:nvPr/>
        </p:nvSpPr>
        <p:spPr>
          <a:xfrm>
            <a:off x="1023402" y="6211669"/>
            <a:ext cx="10649712" cy="646331"/>
          </a:xfrm>
          <a:prstGeom prst="rect">
            <a:avLst/>
          </a:prstGeom>
        </p:spPr>
        <p:txBody>
          <a:bodyPr wrap="square">
            <a:spAutoFit/>
          </a:bodyPr>
          <a:lstStyle/>
          <a:p>
            <a:r>
              <a:rPr lang="en-US" dirty="0"/>
              <a:t>De, </a:t>
            </a:r>
            <a:r>
              <a:rPr lang="en-US" dirty="0" err="1"/>
              <a:t>Filippi</a:t>
            </a:r>
            <a:r>
              <a:rPr lang="en-US" dirty="0"/>
              <a:t>, Primavera. Blockchain and the Law : The Rule of Code, Harvard University Press, 2018. ProQuest </a:t>
            </a:r>
            <a:r>
              <a:rPr lang="en-US" dirty="0" err="1"/>
              <a:t>Ebook</a:t>
            </a:r>
            <a:r>
              <a:rPr lang="en-US" dirty="0"/>
              <a:t> Central,</a:t>
            </a:r>
          </a:p>
        </p:txBody>
      </p:sp>
    </p:spTree>
    <p:extLst>
      <p:ext uri="{BB962C8B-B14F-4D97-AF65-F5344CB8AC3E}">
        <p14:creationId xmlns:p14="http://schemas.microsoft.com/office/powerpoint/2010/main" val="392123906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Characteristics of Blockchain</a:t>
            </a:r>
          </a:p>
        </p:txBody>
      </p:sp>
      <p:sp>
        <p:nvSpPr>
          <p:cNvPr id="3" name="Content Placeholder 2"/>
          <p:cNvSpPr>
            <a:spLocks noGrp="1"/>
          </p:cNvSpPr>
          <p:nvPr>
            <p:ph idx="1"/>
          </p:nvPr>
        </p:nvSpPr>
        <p:spPr/>
        <p:txBody>
          <a:bodyPr>
            <a:normAutofit fontScale="92500" lnSpcReduction="10000"/>
          </a:bodyPr>
          <a:lstStyle/>
          <a:p>
            <a:r>
              <a:rPr lang="en-US" dirty="0"/>
              <a:t>Transparent and </a:t>
            </a:r>
            <a:r>
              <a:rPr lang="en-US" dirty="0" smtClean="0"/>
              <a:t>Non-</a:t>
            </a:r>
            <a:r>
              <a:rPr lang="en-US" dirty="0" err="1" smtClean="0"/>
              <a:t>repudiable</a:t>
            </a:r>
            <a:r>
              <a:rPr lang="en-US" dirty="0" smtClean="0"/>
              <a:t> Data</a:t>
            </a:r>
          </a:p>
          <a:p>
            <a:r>
              <a:rPr lang="en-US" dirty="0"/>
              <a:t>Information </a:t>
            </a:r>
            <a:r>
              <a:rPr lang="en-US" dirty="0" smtClean="0"/>
              <a:t>maintained on </a:t>
            </a:r>
            <a:r>
              <a:rPr lang="en-US" dirty="0"/>
              <a:t>a blockchain is authenticated, and metadata and other </a:t>
            </a:r>
            <a:r>
              <a:rPr lang="en-US" dirty="0" smtClean="0"/>
              <a:t>contextual information </a:t>
            </a:r>
            <a:r>
              <a:rPr lang="en-US" dirty="0"/>
              <a:t>about blockchain-based transactions are available for </a:t>
            </a:r>
            <a:r>
              <a:rPr lang="en-US" dirty="0" smtClean="0"/>
              <a:t>others to view.</a:t>
            </a:r>
          </a:p>
          <a:p>
            <a:r>
              <a:rPr lang="en-US" dirty="0"/>
              <a:t>All transaction data stored on a blockchain is not just auditable but </a:t>
            </a:r>
            <a:r>
              <a:rPr lang="en-US" dirty="0" smtClean="0"/>
              <a:t>also authenticated </a:t>
            </a:r>
            <a:r>
              <a:rPr lang="en-US" dirty="0"/>
              <a:t>and </a:t>
            </a:r>
            <a:r>
              <a:rPr lang="en-US" dirty="0" smtClean="0"/>
              <a:t>non-</a:t>
            </a:r>
            <a:r>
              <a:rPr lang="en-US" dirty="0" err="1" smtClean="0"/>
              <a:t>repudiable</a:t>
            </a:r>
            <a:r>
              <a:rPr lang="en-US" dirty="0"/>
              <a:t>. </a:t>
            </a:r>
            <a:endParaRPr lang="en-US" dirty="0" smtClean="0"/>
          </a:p>
          <a:p>
            <a:r>
              <a:rPr lang="en-US" dirty="0" smtClean="0"/>
              <a:t>Because </a:t>
            </a:r>
            <a:r>
              <a:rPr lang="en-US" dirty="0" err="1" smtClean="0"/>
              <a:t>blockchains</a:t>
            </a:r>
            <a:r>
              <a:rPr lang="en-US" dirty="0" smtClean="0"/>
              <a:t> </a:t>
            </a:r>
            <a:r>
              <a:rPr lang="en-US" dirty="0"/>
              <a:t>rely on </a:t>
            </a:r>
            <a:r>
              <a:rPr lang="en-US" dirty="0" smtClean="0"/>
              <a:t>public-private key </a:t>
            </a:r>
            <a:r>
              <a:rPr lang="en-US" dirty="0"/>
              <a:t>encryption and digital signatures, once a transaction </a:t>
            </a:r>
            <a:r>
              <a:rPr lang="en-US" dirty="0" smtClean="0"/>
              <a:t>occurs on </a:t>
            </a:r>
            <a:r>
              <a:rPr lang="en-US" dirty="0"/>
              <a:t>a </a:t>
            </a:r>
            <a:r>
              <a:rPr lang="en-US" dirty="0" smtClean="0"/>
              <a:t>blockchain-based network</a:t>
            </a:r>
            <a:r>
              <a:rPr lang="en-US" dirty="0"/>
              <a:t>, parties subject to that transaction will </a:t>
            </a:r>
            <a:r>
              <a:rPr lang="en-US" dirty="0" smtClean="0"/>
              <a:t>have a </a:t>
            </a:r>
            <a:r>
              <a:rPr lang="en-US" dirty="0"/>
              <a:t>hard time denying involvement</a:t>
            </a:r>
            <a:r>
              <a:rPr lang="en-US" dirty="0" smtClean="0"/>
              <a:t>.</a:t>
            </a:r>
          </a:p>
          <a:p>
            <a:r>
              <a:rPr lang="en-US" dirty="0" smtClean="0"/>
              <a:t>This helps create trust in the network.</a:t>
            </a:r>
            <a:endParaRPr lang="en-US" dirty="0"/>
          </a:p>
        </p:txBody>
      </p:sp>
    </p:spTree>
    <p:extLst>
      <p:ext uri="{BB962C8B-B14F-4D97-AF65-F5344CB8AC3E}">
        <p14:creationId xmlns:p14="http://schemas.microsoft.com/office/powerpoint/2010/main" val="30466021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a:t>
            </a:r>
            <a:r>
              <a:rPr lang="en-US" dirty="0" err="1"/>
              <a:t>repudiable</a:t>
            </a:r>
            <a:r>
              <a:rPr lang="en-US" dirty="0"/>
              <a:t> Data</a:t>
            </a:r>
          </a:p>
        </p:txBody>
      </p:sp>
      <p:sp>
        <p:nvSpPr>
          <p:cNvPr id="3" name="Content Placeholder 2"/>
          <p:cNvSpPr>
            <a:spLocks noGrp="1"/>
          </p:cNvSpPr>
          <p:nvPr>
            <p:ph idx="1"/>
          </p:nvPr>
        </p:nvSpPr>
        <p:spPr/>
        <p:txBody>
          <a:bodyPr>
            <a:normAutofit lnSpcReduction="10000"/>
          </a:bodyPr>
          <a:lstStyle/>
          <a:p>
            <a:r>
              <a:rPr lang="en-US" dirty="0" smtClean="0"/>
              <a:t>In </a:t>
            </a:r>
            <a:r>
              <a:rPr lang="en-US" dirty="0"/>
              <a:t>late 2016</a:t>
            </a:r>
            <a:r>
              <a:rPr lang="en-US" dirty="0" smtClean="0"/>
              <a:t>, questions </a:t>
            </a:r>
            <a:r>
              <a:rPr lang="en-US" dirty="0"/>
              <a:t>swirled about </a:t>
            </a:r>
            <a:r>
              <a:rPr lang="en-US" dirty="0" smtClean="0"/>
              <a:t>whether Julian </a:t>
            </a:r>
            <a:r>
              <a:rPr lang="en-US" dirty="0"/>
              <a:t>Assange, the prominent </a:t>
            </a:r>
            <a:r>
              <a:rPr lang="en-US" dirty="0" err="1" smtClean="0"/>
              <a:t>cypherpunk</a:t>
            </a:r>
            <a:r>
              <a:rPr lang="en-US" dirty="0" smtClean="0"/>
              <a:t> and </a:t>
            </a:r>
            <a:r>
              <a:rPr lang="en-US" dirty="0"/>
              <a:t>founder of </a:t>
            </a:r>
            <a:r>
              <a:rPr lang="en-US" dirty="0" err="1"/>
              <a:t>Wikileaks</a:t>
            </a:r>
            <a:r>
              <a:rPr lang="en-US" dirty="0"/>
              <a:t>, was still alive. Conspiracy theories about </a:t>
            </a:r>
            <a:r>
              <a:rPr lang="en-US" dirty="0" smtClean="0"/>
              <a:t>his death </a:t>
            </a:r>
            <a:r>
              <a:rPr lang="en-US" dirty="0"/>
              <a:t>bounced around the Internet, including stories posted to online </a:t>
            </a:r>
            <a:r>
              <a:rPr lang="en-US" dirty="0" smtClean="0"/>
              <a:t>communities like </a:t>
            </a:r>
            <a:r>
              <a:rPr lang="en-US" dirty="0" err="1"/>
              <a:t>Reddit</a:t>
            </a:r>
            <a:r>
              <a:rPr lang="en-US" dirty="0"/>
              <a:t> and </a:t>
            </a:r>
            <a:r>
              <a:rPr lang="en-US" dirty="0" err="1" smtClean="0"/>
              <a:t>8chan</a:t>
            </a:r>
            <a:r>
              <a:rPr lang="en-US" dirty="0" smtClean="0"/>
              <a:t>.</a:t>
            </a:r>
          </a:p>
          <a:p>
            <a:r>
              <a:rPr lang="en-US" dirty="0"/>
              <a:t>Assange managed to counteract </a:t>
            </a:r>
            <a:r>
              <a:rPr lang="en-US" dirty="0" smtClean="0"/>
              <a:t>these rumors without </a:t>
            </a:r>
            <a:r>
              <a:rPr lang="en-US" dirty="0"/>
              <a:t>making any public appearance. He used a Bitcoin </a:t>
            </a:r>
            <a:r>
              <a:rPr lang="en-US" dirty="0" smtClean="0"/>
              <a:t>address widely </a:t>
            </a:r>
            <a:r>
              <a:rPr lang="en-US" dirty="0"/>
              <a:t>known to be associated with WikiLeaks to execute a series of </a:t>
            </a:r>
            <a:r>
              <a:rPr lang="en-US" dirty="0" smtClean="0"/>
              <a:t>transactions with </a:t>
            </a:r>
            <a:r>
              <a:rPr lang="en-US" dirty="0"/>
              <a:t>the following hidden message: “</a:t>
            </a:r>
            <a:r>
              <a:rPr lang="en-US" dirty="0" smtClean="0"/>
              <a:t>We’re Fine</a:t>
            </a:r>
            <a:r>
              <a:rPr lang="en-US" dirty="0"/>
              <a:t>. 8 Chan Post [is</a:t>
            </a:r>
            <a:r>
              <a:rPr lang="en-US" dirty="0" smtClean="0"/>
              <a:t>] Fake.” </a:t>
            </a:r>
          </a:p>
          <a:p>
            <a:r>
              <a:rPr lang="en-US" dirty="0" smtClean="0"/>
              <a:t>The </a:t>
            </a:r>
            <a:r>
              <a:rPr lang="en-US" dirty="0"/>
              <a:t>blockchain provided the necessary infrastructure to prove </a:t>
            </a:r>
            <a:r>
              <a:rPr lang="en-US" dirty="0" smtClean="0"/>
              <a:t>the integrity </a:t>
            </a:r>
            <a:r>
              <a:rPr lang="en-US" dirty="0"/>
              <a:t>of the message and the authenticity of its source, in a way </a:t>
            </a:r>
            <a:r>
              <a:rPr lang="en-US" dirty="0" smtClean="0"/>
              <a:t>that could </a:t>
            </a:r>
            <a:r>
              <a:rPr lang="en-US" dirty="0"/>
              <a:t>not easily be repudiated.</a:t>
            </a:r>
          </a:p>
        </p:txBody>
      </p:sp>
    </p:spTree>
    <p:extLst>
      <p:ext uri="{BB962C8B-B14F-4D97-AF65-F5344CB8AC3E}">
        <p14:creationId xmlns:p14="http://schemas.microsoft.com/office/powerpoint/2010/main" val="47641745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Non-</a:t>
            </a:r>
            <a:r>
              <a:rPr lang="en-US" dirty="0" err="1"/>
              <a:t>repudiable</a:t>
            </a:r>
            <a:r>
              <a:rPr lang="en-US" dirty="0"/>
              <a:t> Data</a:t>
            </a:r>
            <a:br>
              <a:rPr lang="en-US" dirty="0"/>
            </a:br>
            <a:endParaRPr lang="en-US" dirty="0"/>
          </a:p>
        </p:txBody>
      </p:sp>
      <p:sp>
        <p:nvSpPr>
          <p:cNvPr id="3" name="Content Placeholder 2"/>
          <p:cNvSpPr>
            <a:spLocks noGrp="1"/>
          </p:cNvSpPr>
          <p:nvPr>
            <p:ph idx="1"/>
          </p:nvPr>
        </p:nvSpPr>
        <p:spPr/>
        <p:txBody>
          <a:bodyPr/>
          <a:lstStyle/>
          <a:p>
            <a:r>
              <a:rPr lang="en-US" dirty="0"/>
              <a:t>By implication, private actors and governmental authorities have </a:t>
            </a:r>
            <a:r>
              <a:rPr lang="en-US" dirty="0" smtClean="0"/>
              <a:t>the option </a:t>
            </a:r>
            <a:r>
              <a:rPr lang="en-US" dirty="0"/>
              <a:t>to store authenticated information on a blockchain, making the </a:t>
            </a:r>
            <a:r>
              <a:rPr lang="en-US" dirty="0" smtClean="0"/>
              <a:t>information available </a:t>
            </a:r>
            <a:r>
              <a:rPr lang="en-US" dirty="0"/>
              <a:t>worldwide to anyone with an Internet connection.</a:t>
            </a:r>
          </a:p>
          <a:p>
            <a:r>
              <a:rPr lang="en-US" dirty="0"/>
              <a:t>Government </a:t>
            </a:r>
            <a:r>
              <a:rPr lang="en-US" dirty="0" smtClean="0"/>
              <a:t>records no </a:t>
            </a:r>
            <a:r>
              <a:rPr lang="en-US" dirty="0"/>
              <a:t>longer need to be stored on paper or in </a:t>
            </a:r>
            <a:r>
              <a:rPr lang="en-US" dirty="0" smtClean="0"/>
              <a:t>centralized silos</a:t>
            </a:r>
            <a:r>
              <a:rPr lang="en-US" dirty="0"/>
              <a:t>; they can be digitized and stored on a blockchain for the benefit of </a:t>
            </a:r>
            <a:r>
              <a:rPr lang="en-US" dirty="0" smtClean="0"/>
              <a:t>the public</a:t>
            </a:r>
            <a:r>
              <a:rPr lang="en-US" dirty="0"/>
              <a:t>.</a:t>
            </a:r>
          </a:p>
        </p:txBody>
      </p:sp>
    </p:spTree>
    <p:extLst>
      <p:ext uri="{BB962C8B-B14F-4D97-AF65-F5344CB8AC3E}">
        <p14:creationId xmlns:p14="http://schemas.microsoft.com/office/powerpoint/2010/main" val="297789271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Pseudonymity</a:t>
            </a:r>
            <a:endParaRPr lang="en-US" dirty="0"/>
          </a:p>
        </p:txBody>
      </p:sp>
      <p:sp>
        <p:nvSpPr>
          <p:cNvPr id="3" name="Content Placeholder 2"/>
          <p:cNvSpPr>
            <a:spLocks noGrp="1"/>
          </p:cNvSpPr>
          <p:nvPr>
            <p:ph idx="1"/>
          </p:nvPr>
        </p:nvSpPr>
        <p:spPr/>
        <p:txBody>
          <a:bodyPr>
            <a:normAutofit/>
          </a:bodyPr>
          <a:lstStyle/>
          <a:p>
            <a:r>
              <a:rPr lang="en-US" dirty="0"/>
              <a:t>By relying </a:t>
            </a:r>
            <a:r>
              <a:rPr lang="en-US" dirty="0" smtClean="0"/>
              <a:t>on digital </a:t>
            </a:r>
            <a:r>
              <a:rPr lang="en-US" dirty="0"/>
              <a:t>signatures and </a:t>
            </a:r>
            <a:r>
              <a:rPr lang="en-US" dirty="0" smtClean="0"/>
              <a:t>public-private key </a:t>
            </a:r>
            <a:r>
              <a:rPr lang="en-US" dirty="0"/>
              <a:t>cryptography, </a:t>
            </a:r>
            <a:r>
              <a:rPr lang="en-US" dirty="0" err="1"/>
              <a:t>blockchains</a:t>
            </a:r>
            <a:r>
              <a:rPr lang="en-US" dirty="0"/>
              <a:t> make </a:t>
            </a:r>
            <a:r>
              <a:rPr lang="en-US" dirty="0" smtClean="0"/>
              <a:t>it possible for </a:t>
            </a:r>
            <a:r>
              <a:rPr lang="en-US" dirty="0"/>
              <a:t>a person to store information or engage in transactions </a:t>
            </a:r>
            <a:r>
              <a:rPr lang="en-US" dirty="0" smtClean="0"/>
              <a:t>without revealing </a:t>
            </a:r>
            <a:r>
              <a:rPr lang="en-US" dirty="0"/>
              <a:t>one’s true </a:t>
            </a:r>
            <a:r>
              <a:rPr lang="en-US" dirty="0" smtClean="0"/>
              <a:t>identity.</a:t>
            </a:r>
          </a:p>
          <a:p>
            <a:r>
              <a:rPr lang="en-US" dirty="0" smtClean="0"/>
              <a:t>With </a:t>
            </a:r>
            <a:r>
              <a:rPr lang="en-US" dirty="0" err="1"/>
              <a:t>blockchains</a:t>
            </a:r>
            <a:r>
              <a:rPr lang="en-US" dirty="0"/>
              <a:t>, parties can interact </a:t>
            </a:r>
            <a:r>
              <a:rPr lang="en-US" dirty="0" smtClean="0"/>
              <a:t>with one </a:t>
            </a:r>
            <a:r>
              <a:rPr lang="en-US" dirty="0"/>
              <a:t>another even if they do not trust each </a:t>
            </a:r>
            <a:r>
              <a:rPr lang="en-US" dirty="0" smtClean="0"/>
              <a:t>other—provided that </a:t>
            </a:r>
            <a:r>
              <a:rPr lang="en-US" dirty="0"/>
              <a:t>they </a:t>
            </a:r>
            <a:r>
              <a:rPr lang="en-US" dirty="0" smtClean="0"/>
              <a:t>trust </a:t>
            </a:r>
            <a:r>
              <a:rPr lang="en-US" dirty="0"/>
              <a:t>the </a:t>
            </a:r>
            <a:r>
              <a:rPr lang="en-US" dirty="0" smtClean="0"/>
              <a:t>underlying technical </a:t>
            </a:r>
            <a:r>
              <a:rPr lang="en-US" dirty="0"/>
              <a:t>infrastructure and the rules embedded in a </a:t>
            </a:r>
            <a:r>
              <a:rPr lang="en-US" dirty="0" err="1" smtClean="0"/>
              <a:t>blockchain’s</a:t>
            </a:r>
            <a:r>
              <a:rPr lang="en-US" dirty="0" smtClean="0"/>
              <a:t> protocol</a:t>
            </a:r>
            <a:endParaRPr lang="en-US" dirty="0"/>
          </a:p>
        </p:txBody>
      </p:sp>
    </p:spTree>
    <p:extLst>
      <p:ext uri="{BB962C8B-B14F-4D97-AF65-F5344CB8AC3E}">
        <p14:creationId xmlns:p14="http://schemas.microsoft.com/office/powerpoint/2010/main" val="38333090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Storage</a:t>
            </a:r>
            <a:endParaRPr lang="en-US" dirty="0"/>
          </a:p>
        </p:txBody>
      </p:sp>
      <p:sp>
        <p:nvSpPr>
          <p:cNvPr id="3" name="Content Placeholder 2"/>
          <p:cNvSpPr>
            <a:spLocks noGrp="1"/>
          </p:cNvSpPr>
          <p:nvPr>
            <p:ph idx="1"/>
          </p:nvPr>
        </p:nvSpPr>
        <p:spPr/>
        <p:txBody>
          <a:bodyPr>
            <a:normAutofit/>
          </a:bodyPr>
          <a:lstStyle/>
          <a:p>
            <a:r>
              <a:rPr lang="en-US" dirty="0" err="1"/>
              <a:t>Blockchains</a:t>
            </a:r>
            <a:r>
              <a:rPr lang="en-US" dirty="0"/>
              <a:t>, however, are capable of storing more than mere </a:t>
            </a:r>
            <a:r>
              <a:rPr lang="en-US" dirty="0" smtClean="0"/>
              <a:t>records About the </a:t>
            </a:r>
            <a:r>
              <a:rPr lang="en-US" dirty="0"/>
              <a:t>transfer of digital currencies. They can store data, messages, votes, </a:t>
            </a:r>
            <a:r>
              <a:rPr lang="en-US" dirty="0" smtClean="0"/>
              <a:t>and other </a:t>
            </a:r>
            <a:r>
              <a:rPr lang="en-US" dirty="0"/>
              <a:t>kinds of information that can be encoded in a digital format. </a:t>
            </a:r>
            <a:endParaRPr lang="en-US" dirty="0" smtClean="0"/>
          </a:p>
          <a:p>
            <a:r>
              <a:rPr lang="en-US" dirty="0" smtClean="0"/>
              <a:t>For </a:t>
            </a:r>
            <a:r>
              <a:rPr lang="en-US" dirty="0"/>
              <a:t>instance</a:t>
            </a:r>
            <a:r>
              <a:rPr lang="en-US" dirty="0" smtClean="0"/>
              <a:t>, the </a:t>
            </a:r>
            <a:r>
              <a:rPr lang="en-US" dirty="0"/>
              <a:t>Bitcoin blockchain has been used as a repository for </a:t>
            </a:r>
            <a:r>
              <a:rPr lang="en-US" dirty="0" smtClean="0"/>
              <a:t>different kinds </a:t>
            </a:r>
            <a:r>
              <a:rPr lang="en-US" dirty="0"/>
              <a:t>of </a:t>
            </a:r>
            <a:r>
              <a:rPr lang="en-US" dirty="0" smtClean="0"/>
              <a:t>information—from prayers </a:t>
            </a:r>
            <a:r>
              <a:rPr lang="en-US" dirty="0"/>
              <a:t>and eulogies to messages and </a:t>
            </a:r>
            <a:r>
              <a:rPr lang="en-US" dirty="0" smtClean="0"/>
              <a:t>images ranging </a:t>
            </a:r>
            <a:r>
              <a:rPr lang="en-US" dirty="0"/>
              <a:t>from the sophomoric to the </a:t>
            </a:r>
            <a:r>
              <a:rPr lang="en-US" dirty="0" smtClean="0"/>
              <a:t>sublime.</a:t>
            </a:r>
          </a:p>
          <a:p>
            <a:r>
              <a:rPr lang="en-US" dirty="0" smtClean="0"/>
              <a:t>More </a:t>
            </a:r>
            <a:r>
              <a:rPr lang="en-US" dirty="0"/>
              <a:t>generally, a </a:t>
            </a:r>
            <a:r>
              <a:rPr lang="en-US" dirty="0" smtClean="0"/>
              <a:t>blockchain can </a:t>
            </a:r>
            <a:r>
              <a:rPr lang="en-US" dirty="0"/>
              <a:t>be regarded as a shared repository of information—an open, low-cost</a:t>
            </a:r>
            <a:r>
              <a:rPr lang="en-US" dirty="0" smtClean="0"/>
              <a:t>, resilient</a:t>
            </a:r>
            <a:r>
              <a:rPr lang="en-US" dirty="0"/>
              <a:t>, and secure storage system that nobody owns but many </a:t>
            </a:r>
            <a:r>
              <a:rPr lang="en-US" dirty="0" smtClean="0"/>
              <a:t>people maintain</a:t>
            </a:r>
            <a:r>
              <a:rPr lang="en-US" dirty="0"/>
              <a:t>.</a:t>
            </a:r>
          </a:p>
        </p:txBody>
      </p:sp>
    </p:spTree>
    <p:extLst>
      <p:ext uri="{BB962C8B-B14F-4D97-AF65-F5344CB8AC3E}">
        <p14:creationId xmlns:p14="http://schemas.microsoft.com/office/powerpoint/2010/main" val="173376313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Trustless Consensus </a:t>
            </a:r>
            <a:endParaRPr lang="en-US" dirty="0"/>
          </a:p>
        </p:txBody>
      </p:sp>
      <p:sp>
        <p:nvSpPr>
          <p:cNvPr id="3" name="Content Placeholder 2"/>
          <p:cNvSpPr>
            <a:spLocks noGrp="1"/>
          </p:cNvSpPr>
          <p:nvPr>
            <p:ph idx="1"/>
          </p:nvPr>
        </p:nvSpPr>
        <p:spPr/>
        <p:txBody>
          <a:bodyPr>
            <a:normAutofit lnSpcReduction="10000"/>
          </a:bodyPr>
          <a:lstStyle/>
          <a:p>
            <a:r>
              <a:rPr lang="en-US" dirty="0"/>
              <a:t>Another core characteristic of </a:t>
            </a:r>
            <a:r>
              <a:rPr lang="en-US" dirty="0" err="1"/>
              <a:t>blockchains</a:t>
            </a:r>
            <a:r>
              <a:rPr lang="en-US" dirty="0"/>
              <a:t> is their ability to coordinate </a:t>
            </a:r>
            <a:r>
              <a:rPr lang="en-US" dirty="0" smtClean="0"/>
              <a:t>social activity </a:t>
            </a:r>
            <a:r>
              <a:rPr lang="en-US" dirty="0"/>
              <a:t>and help </a:t>
            </a:r>
            <a:r>
              <a:rPr lang="en-US" dirty="0" smtClean="0"/>
              <a:t>people reach </a:t>
            </a:r>
            <a:r>
              <a:rPr lang="en-US" dirty="0"/>
              <a:t>an agreement as to a </a:t>
            </a:r>
            <a:r>
              <a:rPr lang="en-US" dirty="0" smtClean="0"/>
              <a:t>particular state of affairs.</a:t>
            </a:r>
          </a:p>
          <a:p>
            <a:r>
              <a:rPr lang="en-US" dirty="0"/>
              <a:t>Consensus mechanisms make it </a:t>
            </a:r>
            <a:r>
              <a:rPr lang="en-US" dirty="0" smtClean="0"/>
              <a:t>possible for </a:t>
            </a:r>
            <a:r>
              <a:rPr lang="en-US" dirty="0"/>
              <a:t>a distributed network of </a:t>
            </a:r>
            <a:r>
              <a:rPr lang="en-US" dirty="0" smtClean="0"/>
              <a:t>peers to record information </a:t>
            </a:r>
            <a:r>
              <a:rPr lang="en-US" dirty="0"/>
              <a:t>to a blockchain, in an orderly manner, without </a:t>
            </a:r>
            <a:r>
              <a:rPr lang="en-US" dirty="0" smtClean="0"/>
              <a:t>the need </a:t>
            </a:r>
            <a:r>
              <a:rPr lang="en-US" dirty="0"/>
              <a:t>to rely on any centralized operator or </a:t>
            </a:r>
            <a:r>
              <a:rPr lang="en-US" dirty="0" smtClean="0"/>
              <a:t>middleman</a:t>
            </a:r>
          </a:p>
          <a:p>
            <a:r>
              <a:rPr lang="en-US" dirty="0" smtClean="0"/>
              <a:t>Because data recorded on </a:t>
            </a:r>
            <a:r>
              <a:rPr lang="en-US" dirty="0"/>
              <a:t>a blockchain is </a:t>
            </a:r>
            <a:r>
              <a:rPr lang="en-US" dirty="0" smtClean="0"/>
              <a:t>visible to </a:t>
            </a:r>
            <a:r>
              <a:rPr lang="en-US" dirty="0"/>
              <a:t>all and is hard to repudiate and </a:t>
            </a:r>
            <a:r>
              <a:rPr lang="en-US" dirty="0" smtClean="0"/>
              <a:t>retroactively modify</a:t>
            </a:r>
            <a:r>
              <a:rPr lang="en-US" dirty="0"/>
              <a:t>, groups of </a:t>
            </a:r>
            <a:r>
              <a:rPr lang="en-US" dirty="0" smtClean="0"/>
              <a:t>people who </a:t>
            </a:r>
            <a:r>
              <a:rPr lang="en-US" dirty="0"/>
              <a:t>do not </a:t>
            </a:r>
            <a:r>
              <a:rPr lang="en-US" dirty="0" smtClean="0"/>
              <a:t>know—and therefore </a:t>
            </a:r>
            <a:r>
              <a:rPr lang="en-US" dirty="0"/>
              <a:t>do </a:t>
            </a:r>
            <a:r>
              <a:rPr lang="en-US" dirty="0" smtClean="0"/>
              <a:t>not Trust—one another </a:t>
            </a:r>
            <a:r>
              <a:rPr lang="en-US" dirty="0"/>
              <a:t>can rely on this new data structure to coordinate </a:t>
            </a:r>
            <a:r>
              <a:rPr lang="en-US" dirty="0" smtClean="0"/>
              <a:t>their activity</a:t>
            </a:r>
            <a:r>
              <a:rPr lang="en-US" dirty="0"/>
              <a:t>, with less of a need for trusted authorities.</a:t>
            </a:r>
          </a:p>
        </p:txBody>
      </p:sp>
    </p:spTree>
    <p:extLst>
      <p:ext uri="{BB962C8B-B14F-4D97-AF65-F5344CB8AC3E}">
        <p14:creationId xmlns:p14="http://schemas.microsoft.com/office/powerpoint/2010/main" val="11568607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Distributed Governance</a:t>
            </a:r>
            <a:endParaRPr lang="en-US" dirty="0"/>
          </a:p>
        </p:txBody>
      </p:sp>
      <p:sp>
        <p:nvSpPr>
          <p:cNvPr id="3" name="Content Placeholder 2"/>
          <p:cNvSpPr>
            <a:spLocks noGrp="1"/>
          </p:cNvSpPr>
          <p:nvPr>
            <p:ph idx="1"/>
          </p:nvPr>
        </p:nvSpPr>
        <p:spPr/>
        <p:txBody>
          <a:bodyPr>
            <a:normAutofit/>
          </a:bodyPr>
          <a:lstStyle/>
          <a:p>
            <a:r>
              <a:rPr lang="en-US" dirty="0"/>
              <a:t>An </a:t>
            </a:r>
            <a:r>
              <a:rPr lang="en-US" dirty="0" smtClean="0"/>
              <a:t>organization can use </a:t>
            </a:r>
            <a:r>
              <a:rPr lang="en-US" dirty="0"/>
              <a:t>a blockchain to reach consensus and use smart contracts to govern </a:t>
            </a:r>
            <a:r>
              <a:rPr lang="en-US" dirty="0" smtClean="0"/>
              <a:t>contractual relationships </a:t>
            </a:r>
            <a:r>
              <a:rPr lang="en-US" dirty="0"/>
              <a:t>and facilitate payments between parties</a:t>
            </a:r>
            <a:r>
              <a:rPr lang="en-US" dirty="0" smtClean="0"/>
              <a:t>. </a:t>
            </a:r>
            <a:endParaRPr lang="en-US" dirty="0"/>
          </a:p>
          <a:p>
            <a:r>
              <a:rPr lang="en-US" dirty="0" smtClean="0"/>
              <a:t>Because </a:t>
            </a:r>
            <a:r>
              <a:rPr lang="en-US" dirty="0" err="1" smtClean="0"/>
              <a:t>blockchains</a:t>
            </a:r>
            <a:r>
              <a:rPr lang="en-US" dirty="0" smtClean="0"/>
              <a:t> </a:t>
            </a:r>
            <a:r>
              <a:rPr lang="en-US" dirty="0"/>
              <a:t>help </a:t>
            </a:r>
            <a:r>
              <a:rPr lang="en-US" dirty="0" smtClean="0"/>
              <a:t>people reach </a:t>
            </a:r>
            <a:r>
              <a:rPr lang="en-US" dirty="0"/>
              <a:t>consensus, they may help </a:t>
            </a:r>
            <a:r>
              <a:rPr lang="en-US" dirty="0" smtClean="0"/>
              <a:t>solve some </a:t>
            </a:r>
            <a:r>
              <a:rPr lang="en-US" dirty="0"/>
              <a:t>of the issues traditionally associated with shared </a:t>
            </a:r>
            <a:r>
              <a:rPr lang="en-US" dirty="0" smtClean="0"/>
              <a:t>common-pool resources—such as </a:t>
            </a:r>
            <a:r>
              <a:rPr lang="en-US" dirty="0"/>
              <a:t>the </a:t>
            </a:r>
            <a:r>
              <a:rPr lang="en-US" dirty="0" smtClean="0"/>
              <a:t>free-rider problem or </a:t>
            </a:r>
            <a:r>
              <a:rPr lang="en-US" dirty="0"/>
              <a:t>the tragedy of the commons.</a:t>
            </a:r>
          </a:p>
        </p:txBody>
      </p:sp>
    </p:spTree>
    <p:extLst>
      <p:ext uri="{BB962C8B-B14F-4D97-AF65-F5344CB8AC3E}">
        <p14:creationId xmlns:p14="http://schemas.microsoft.com/office/powerpoint/2010/main" val="215377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a:t>
            </a:r>
            <a:endParaRPr lang="en-US" dirty="0"/>
          </a:p>
        </p:txBody>
      </p:sp>
      <p:sp>
        <p:nvSpPr>
          <p:cNvPr id="3" name="Content Placeholder 2"/>
          <p:cNvSpPr>
            <a:spLocks noGrp="1"/>
          </p:cNvSpPr>
          <p:nvPr>
            <p:ph idx="1"/>
          </p:nvPr>
        </p:nvSpPr>
        <p:spPr/>
        <p:txBody>
          <a:bodyPr/>
          <a:lstStyle/>
          <a:p>
            <a:r>
              <a:rPr lang="en-US" dirty="0"/>
              <a:t>Colored coins is a concept which allows one to associate additional properties with transaction outputs ("coins") in context of Bitcoin-like blockchain. </a:t>
            </a:r>
            <a:endParaRPr lang="en-US" dirty="0" smtClean="0"/>
          </a:p>
          <a:p>
            <a:r>
              <a:rPr lang="en-US" dirty="0" smtClean="0"/>
              <a:t>This </a:t>
            </a:r>
            <a:r>
              <a:rPr lang="en-US" dirty="0"/>
              <a:t>can be used to represent ownership of external objects within the blockchain </a:t>
            </a:r>
            <a:r>
              <a:rPr lang="en-US" dirty="0" smtClean="0"/>
              <a:t>and</a:t>
            </a:r>
            <a:r>
              <a:rPr lang="en-US" dirty="0"/>
              <a:t>, particularly, it can be used for issuance of securities (such as stocks and bonds), private currencies, etc</a:t>
            </a:r>
            <a:r>
              <a:rPr lang="en-US" dirty="0" smtClean="0"/>
              <a:t>.</a:t>
            </a:r>
          </a:p>
          <a:p>
            <a:r>
              <a:rPr lang="en-US" dirty="0"/>
              <a:t>Colored coins were created as a way to issue and transfer assets on the Bitcoin blockchain. A colored coin can be issued to represent anything at all, including stocks, bonds, commodities, real estate, fiat currencies and even other cryptocurrencies.</a:t>
            </a:r>
            <a:endParaRPr lang="en-US" dirty="0" smtClean="0"/>
          </a:p>
          <a:p>
            <a:endParaRPr lang="en-US" dirty="0"/>
          </a:p>
        </p:txBody>
      </p:sp>
      <p:sp>
        <p:nvSpPr>
          <p:cNvPr id="4" name="Rectangle 3"/>
          <p:cNvSpPr/>
          <p:nvPr/>
        </p:nvSpPr>
        <p:spPr>
          <a:xfrm>
            <a:off x="983153" y="6311900"/>
            <a:ext cx="3941272" cy="369332"/>
          </a:xfrm>
          <a:prstGeom prst="rect">
            <a:avLst/>
          </a:prstGeom>
        </p:spPr>
        <p:txBody>
          <a:bodyPr wrap="none">
            <a:spAutoFit/>
          </a:bodyPr>
          <a:lstStyle/>
          <a:p>
            <a:r>
              <a:rPr lang="en-US" dirty="0" smtClean="0"/>
              <a:t>https://</a:t>
            </a:r>
            <a:r>
              <a:rPr lang="en-US" dirty="0" err="1" smtClean="0"/>
              <a:t>en.bitcoin.it</a:t>
            </a:r>
            <a:r>
              <a:rPr lang="en-US" dirty="0" smtClean="0"/>
              <a:t>/wiki/</a:t>
            </a:r>
            <a:r>
              <a:rPr lang="en-US" dirty="0" err="1" smtClean="0"/>
              <a:t>Colored_Coins</a:t>
            </a:r>
            <a:endParaRPr lang="en-US" dirty="0"/>
          </a:p>
        </p:txBody>
      </p:sp>
    </p:spTree>
    <p:extLst>
      <p:ext uri="{BB962C8B-B14F-4D97-AF65-F5344CB8AC3E}">
        <p14:creationId xmlns:p14="http://schemas.microsoft.com/office/powerpoint/2010/main" val="275442347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Governance</a:t>
            </a:r>
          </a:p>
        </p:txBody>
      </p:sp>
      <p:sp>
        <p:nvSpPr>
          <p:cNvPr id="3" name="Content Placeholder 2"/>
          <p:cNvSpPr>
            <a:spLocks noGrp="1"/>
          </p:cNvSpPr>
          <p:nvPr>
            <p:ph idx="1"/>
          </p:nvPr>
        </p:nvSpPr>
        <p:spPr/>
        <p:txBody>
          <a:bodyPr>
            <a:normAutofit/>
          </a:bodyPr>
          <a:lstStyle/>
          <a:p>
            <a:r>
              <a:rPr lang="en-US" dirty="0"/>
              <a:t>Transparent data storage and smart contracts could be used by </a:t>
            </a:r>
            <a:r>
              <a:rPr lang="en-US" dirty="0" smtClean="0"/>
              <a:t>communities to </a:t>
            </a:r>
            <a:r>
              <a:rPr lang="en-US" dirty="0"/>
              <a:t>help them reach an agreement and self-govern.</a:t>
            </a:r>
          </a:p>
          <a:p>
            <a:r>
              <a:rPr lang="en-US" dirty="0"/>
              <a:t>For instance, by </a:t>
            </a:r>
            <a:r>
              <a:rPr lang="en-US" dirty="0" smtClean="0"/>
              <a:t>recording every interaction </a:t>
            </a:r>
            <a:r>
              <a:rPr lang="en-US" dirty="0"/>
              <a:t>on a public blockchain and encoding rules </a:t>
            </a:r>
            <a:r>
              <a:rPr lang="en-US" dirty="0" smtClean="0"/>
              <a:t>linking these interactions </a:t>
            </a:r>
            <a:r>
              <a:rPr lang="en-US" dirty="0"/>
              <a:t>to specific transactions—such as the assignment of </a:t>
            </a:r>
            <a:r>
              <a:rPr lang="en-US" dirty="0" smtClean="0"/>
              <a:t>tokens or </a:t>
            </a:r>
            <a:r>
              <a:rPr lang="en-US" dirty="0"/>
              <a:t>the allotment of small payments of digital currency—</a:t>
            </a:r>
            <a:r>
              <a:rPr lang="en-US" dirty="0" err="1"/>
              <a:t>blockchains</a:t>
            </a:r>
            <a:r>
              <a:rPr lang="en-US" dirty="0"/>
              <a:t> can </a:t>
            </a:r>
            <a:r>
              <a:rPr lang="en-US" dirty="0" smtClean="0"/>
              <a:t>help commons-based communities </a:t>
            </a:r>
            <a:r>
              <a:rPr lang="en-US" dirty="0"/>
              <a:t>govern themselves through decentralized </a:t>
            </a:r>
            <a:r>
              <a:rPr lang="en-US" dirty="0" smtClean="0"/>
              <a:t>incentive systems</a:t>
            </a:r>
            <a:r>
              <a:rPr lang="en-US" dirty="0"/>
              <a:t>.</a:t>
            </a:r>
          </a:p>
        </p:txBody>
      </p:sp>
    </p:spTree>
    <p:extLst>
      <p:ext uri="{BB962C8B-B14F-4D97-AF65-F5344CB8AC3E}">
        <p14:creationId xmlns:p14="http://schemas.microsoft.com/office/powerpoint/2010/main" val="273454425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Government Platforms</a:t>
            </a:r>
            <a:endParaRPr lang="en-US" dirty="0"/>
          </a:p>
        </p:txBody>
      </p:sp>
      <p:sp>
        <p:nvSpPr>
          <p:cNvPr id="3" name="Content Placeholder 2"/>
          <p:cNvSpPr>
            <a:spLocks noGrp="1"/>
          </p:cNvSpPr>
          <p:nvPr>
            <p:ph idx="1"/>
          </p:nvPr>
        </p:nvSpPr>
        <p:spPr/>
        <p:txBody>
          <a:bodyPr/>
          <a:lstStyle/>
          <a:p>
            <a:r>
              <a:rPr lang="en-US" dirty="0" err="1"/>
              <a:t>Bitnation</a:t>
            </a:r>
            <a:r>
              <a:rPr lang="en-US" dirty="0"/>
              <a:t> </a:t>
            </a:r>
            <a:r>
              <a:rPr lang="en-US" dirty="0" smtClean="0"/>
              <a:t>is </a:t>
            </a:r>
            <a:r>
              <a:rPr lang="en-US" dirty="0"/>
              <a:t>a decentralized platform for Governance 2.0. It is a </a:t>
            </a:r>
            <a:r>
              <a:rPr lang="en-US" dirty="0" smtClean="0"/>
              <a:t>political experiment </a:t>
            </a:r>
            <a:r>
              <a:rPr lang="en-US" dirty="0"/>
              <a:t>from a voluntary, transnational and borderless perspective, </a:t>
            </a:r>
            <a:r>
              <a:rPr lang="en-US" dirty="0" smtClean="0"/>
              <a:t>which explores </a:t>
            </a:r>
            <a:r>
              <a:rPr lang="en-US" dirty="0"/>
              <a:t>new democratic and social processes using the Blockchain technology.</a:t>
            </a:r>
          </a:p>
          <a:p>
            <a:r>
              <a:rPr lang="en-US" dirty="0"/>
              <a:t>This platform was deployed in July </a:t>
            </a:r>
            <a:r>
              <a:rPr lang="en-US" dirty="0" smtClean="0"/>
              <a:t>2014</a:t>
            </a:r>
          </a:p>
          <a:p>
            <a:endParaRPr lang="en-US" dirty="0"/>
          </a:p>
          <a:p>
            <a:r>
              <a:rPr lang="en-US" dirty="0">
                <a:hlinkClick r:id="rId2"/>
              </a:rPr>
              <a:t>https://</a:t>
            </a:r>
            <a:r>
              <a:rPr lang="en-US" dirty="0" err="1" smtClean="0">
                <a:hlinkClick r:id="rId2"/>
              </a:rPr>
              <a:t>www.youtube.com</a:t>
            </a:r>
            <a:r>
              <a:rPr lang="en-US" dirty="0" smtClean="0">
                <a:hlinkClick r:id="rId2"/>
              </a:rPr>
              <a:t>/</a:t>
            </a:r>
            <a:r>
              <a:rPr lang="en-US" dirty="0" err="1" smtClean="0">
                <a:hlinkClick r:id="rId2"/>
              </a:rPr>
              <a:t>watch?v</a:t>
            </a:r>
            <a:r>
              <a:rPr lang="en-US" dirty="0" smtClean="0">
                <a:hlinkClick r:id="rId2"/>
              </a:rPr>
              <a:t>=</a:t>
            </a:r>
            <a:r>
              <a:rPr lang="en-US" dirty="0" err="1" smtClean="0">
                <a:hlinkClick r:id="rId2"/>
              </a:rPr>
              <a:t>aPNZsAD6o0g</a:t>
            </a:r>
            <a:r>
              <a:rPr lang="en-US" dirty="0" smtClean="0"/>
              <a:t> (I did some work)</a:t>
            </a:r>
            <a:endParaRPr lang="en-US" dirty="0"/>
          </a:p>
        </p:txBody>
      </p:sp>
      <p:sp>
        <p:nvSpPr>
          <p:cNvPr id="4" name="Rectangle 3"/>
          <p:cNvSpPr/>
          <p:nvPr/>
        </p:nvSpPr>
        <p:spPr>
          <a:xfrm>
            <a:off x="1045028" y="5388570"/>
            <a:ext cx="9942285" cy="646331"/>
          </a:xfrm>
          <a:prstGeom prst="rect">
            <a:avLst/>
          </a:prstGeom>
        </p:spPr>
        <p:txBody>
          <a:bodyPr wrap="square">
            <a:spAutoFit/>
          </a:bodyPr>
          <a:lstStyle/>
          <a:p>
            <a:r>
              <a:rPr lang="en-US" dirty="0" err="1" smtClean="0"/>
              <a:t>Martínez</a:t>
            </a:r>
            <a:r>
              <a:rPr lang="en-US" dirty="0" smtClean="0"/>
              <a:t> et al. The </a:t>
            </a:r>
            <a:r>
              <a:rPr lang="en-US" dirty="0"/>
              <a:t>“Tokenization” of the </a:t>
            </a:r>
            <a:r>
              <a:rPr lang="en-US" dirty="0" err="1" smtClean="0"/>
              <a:t>eParticipation</a:t>
            </a:r>
            <a:r>
              <a:rPr lang="en-US" dirty="0" smtClean="0"/>
              <a:t> in </a:t>
            </a:r>
            <a:r>
              <a:rPr lang="en-US" dirty="0"/>
              <a:t>Public Governance: An </a:t>
            </a:r>
            <a:r>
              <a:rPr lang="en-US" dirty="0" smtClean="0"/>
              <a:t>Opportunity to </a:t>
            </a:r>
            <a:r>
              <a:rPr lang="en-US" dirty="0"/>
              <a:t>Hack </a:t>
            </a:r>
            <a:r>
              <a:rPr lang="en-US" dirty="0" smtClean="0"/>
              <a:t>Democracy. </a:t>
            </a:r>
            <a:r>
              <a:rPr lang="en-US" dirty="0"/>
              <a:t>J. Prieto et al. (Eds.): BLOCKCHAIN 2019, AISC 1010, pp. 1–10, 2020.</a:t>
            </a:r>
          </a:p>
        </p:txBody>
      </p:sp>
    </p:spTree>
    <p:extLst>
      <p:ext uri="{BB962C8B-B14F-4D97-AF65-F5344CB8AC3E}">
        <p14:creationId xmlns:p14="http://schemas.microsoft.com/office/powerpoint/2010/main" val="344443764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Government Platforms</a:t>
            </a:r>
          </a:p>
        </p:txBody>
      </p:sp>
      <p:sp>
        <p:nvSpPr>
          <p:cNvPr id="3" name="Content Placeholder 2"/>
          <p:cNvSpPr>
            <a:spLocks noGrp="1"/>
          </p:cNvSpPr>
          <p:nvPr>
            <p:ph idx="1"/>
          </p:nvPr>
        </p:nvSpPr>
        <p:spPr/>
        <p:txBody>
          <a:bodyPr>
            <a:normAutofit/>
          </a:bodyPr>
          <a:lstStyle/>
          <a:p>
            <a:r>
              <a:rPr lang="en-US" dirty="0"/>
              <a:t>Consul </a:t>
            </a:r>
            <a:r>
              <a:rPr lang="en-US" dirty="0" smtClean="0"/>
              <a:t>is </a:t>
            </a:r>
            <a:r>
              <a:rPr lang="en-US" dirty="0"/>
              <a:t>the most developed citizen participation tool to date for open </a:t>
            </a:r>
            <a:r>
              <a:rPr lang="en-US" dirty="0" smtClean="0"/>
              <a:t>government projects </a:t>
            </a:r>
            <a:r>
              <a:rPr lang="en-US" dirty="0"/>
              <a:t>in municipal environments. It is developed in free software (</a:t>
            </a:r>
            <a:r>
              <a:rPr lang="en-US" dirty="0" smtClean="0"/>
              <a:t>its code </a:t>
            </a:r>
            <a:r>
              <a:rPr lang="en-US" dirty="0"/>
              <a:t>is complete in GitHub) and has established the DECIDE platform to </a:t>
            </a:r>
            <a:r>
              <a:rPr lang="en-US" dirty="0" smtClean="0"/>
              <a:t>manage the </a:t>
            </a:r>
            <a:r>
              <a:rPr lang="en-US" dirty="0" err="1"/>
              <a:t>eParticipation</a:t>
            </a:r>
            <a:r>
              <a:rPr lang="en-US" dirty="0"/>
              <a:t> systems that it integrates. It is in use in 33 countries, and is </a:t>
            </a:r>
            <a:r>
              <a:rPr lang="en-US" dirty="0" smtClean="0"/>
              <a:t>used by </a:t>
            </a:r>
            <a:r>
              <a:rPr lang="en-US" dirty="0"/>
              <a:t>100 institutions such as the municipalities of Madrid (Spain), Paris (France) </a:t>
            </a:r>
            <a:r>
              <a:rPr lang="en-US" dirty="0" smtClean="0"/>
              <a:t>and Buenos </a:t>
            </a:r>
            <a:r>
              <a:rPr lang="en-US" dirty="0"/>
              <a:t>Aires (Argentina).</a:t>
            </a:r>
          </a:p>
        </p:txBody>
      </p:sp>
      <p:sp>
        <p:nvSpPr>
          <p:cNvPr id="4" name="Rectangle 3"/>
          <p:cNvSpPr/>
          <p:nvPr/>
        </p:nvSpPr>
        <p:spPr>
          <a:xfrm>
            <a:off x="1045028" y="5388570"/>
            <a:ext cx="9942285" cy="646331"/>
          </a:xfrm>
          <a:prstGeom prst="rect">
            <a:avLst/>
          </a:prstGeom>
        </p:spPr>
        <p:txBody>
          <a:bodyPr wrap="square">
            <a:spAutoFit/>
          </a:bodyPr>
          <a:lstStyle/>
          <a:p>
            <a:r>
              <a:rPr lang="en-US" dirty="0" err="1" smtClean="0"/>
              <a:t>Martínez</a:t>
            </a:r>
            <a:r>
              <a:rPr lang="en-US" dirty="0" smtClean="0"/>
              <a:t> et al. The </a:t>
            </a:r>
            <a:r>
              <a:rPr lang="en-US" dirty="0"/>
              <a:t>“Tokenization” of the </a:t>
            </a:r>
            <a:r>
              <a:rPr lang="en-US" dirty="0" err="1" smtClean="0"/>
              <a:t>eParticipation</a:t>
            </a:r>
            <a:r>
              <a:rPr lang="en-US" dirty="0" smtClean="0"/>
              <a:t> in </a:t>
            </a:r>
            <a:r>
              <a:rPr lang="en-US" dirty="0"/>
              <a:t>Public Governance: An </a:t>
            </a:r>
            <a:r>
              <a:rPr lang="en-US" dirty="0" smtClean="0"/>
              <a:t>Opportunity to </a:t>
            </a:r>
            <a:r>
              <a:rPr lang="en-US" dirty="0"/>
              <a:t>Hack </a:t>
            </a:r>
            <a:r>
              <a:rPr lang="en-US" dirty="0" smtClean="0"/>
              <a:t>Democracy. </a:t>
            </a:r>
            <a:r>
              <a:rPr lang="en-US" dirty="0"/>
              <a:t>J. Prieto et al. (Eds.): BLOCKCHAIN 2019, AISC 1010, pp. 1–10, 2020.</a:t>
            </a:r>
          </a:p>
        </p:txBody>
      </p:sp>
    </p:spTree>
    <p:extLst>
      <p:ext uri="{BB962C8B-B14F-4D97-AF65-F5344CB8AC3E}">
        <p14:creationId xmlns:p14="http://schemas.microsoft.com/office/powerpoint/2010/main" val="87197879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Autonomy</a:t>
            </a:r>
          </a:p>
        </p:txBody>
      </p:sp>
      <p:sp>
        <p:nvSpPr>
          <p:cNvPr id="3" name="Content Placeholder 2"/>
          <p:cNvSpPr>
            <a:spLocks noGrp="1"/>
          </p:cNvSpPr>
          <p:nvPr>
            <p:ph idx="1"/>
          </p:nvPr>
        </p:nvSpPr>
        <p:spPr/>
        <p:txBody>
          <a:bodyPr>
            <a:normAutofit fontScale="92500" lnSpcReduction="10000"/>
          </a:bodyPr>
          <a:lstStyle/>
          <a:p>
            <a:r>
              <a:rPr lang="en-US" dirty="0" err="1" smtClean="0"/>
              <a:t>Blockchains</a:t>
            </a:r>
            <a:r>
              <a:rPr lang="en-US" dirty="0" smtClean="0"/>
              <a:t> </a:t>
            </a:r>
            <a:r>
              <a:rPr lang="en-US" dirty="0"/>
              <a:t>are characterized by their ability </a:t>
            </a:r>
            <a:r>
              <a:rPr lang="en-US" dirty="0" smtClean="0"/>
              <a:t>to facilitate </a:t>
            </a:r>
            <a:r>
              <a:rPr lang="en-US" dirty="0"/>
              <a:t>the deployment of autonomous software that is not </a:t>
            </a:r>
            <a:r>
              <a:rPr lang="en-US" dirty="0" smtClean="0"/>
              <a:t>under the control of </a:t>
            </a:r>
            <a:r>
              <a:rPr lang="en-US" dirty="0"/>
              <a:t>any one party</a:t>
            </a:r>
            <a:r>
              <a:rPr lang="en-US" dirty="0" smtClean="0"/>
              <a:t>.</a:t>
            </a:r>
          </a:p>
          <a:p>
            <a:r>
              <a:rPr lang="en-US" dirty="0"/>
              <a:t>By relying on a </a:t>
            </a:r>
            <a:r>
              <a:rPr lang="en-US" dirty="0" smtClean="0"/>
              <a:t>peer-to- peer network and </a:t>
            </a:r>
            <a:r>
              <a:rPr lang="en-US" dirty="0"/>
              <a:t>a consensus mechanism, they facilitate the execution of computer </a:t>
            </a:r>
            <a:r>
              <a:rPr lang="en-US" dirty="0" smtClean="0"/>
              <a:t>code in </a:t>
            </a:r>
            <a:r>
              <a:rPr lang="en-US" dirty="0"/>
              <a:t>a way that is entirely </a:t>
            </a:r>
            <a:r>
              <a:rPr lang="en-US" dirty="0" smtClean="0"/>
              <a:t>independent of </a:t>
            </a:r>
            <a:r>
              <a:rPr lang="en-US" dirty="0"/>
              <a:t>any one </a:t>
            </a:r>
            <a:r>
              <a:rPr lang="en-US" dirty="0" smtClean="0"/>
              <a:t>party</a:t>
            </a:r>
          </a:p>
          <a:p>
            <a:r>
              <a:rPr lang="en-US" dirty="0" err="1"/>
              <a:t>Blockchains</a:t>
            </a:r>
            <a:r>
              <a:rPr lang="en-US" dirty="0"/>
              <a:t> thus enable the creation of autonomous software </a:t>
            </a:r>
            <a:r>
              <a:rPr lang="en-US" dirty="0" smtClean="0"/>
              <a:t>programs run </a:t>
            </a:r>
            <a:r>
              <a:rPr lang="en-US" dirty="0"/>
              <a:t>through the collaborative effort of parties with </a:t>
            </a:r>
            <a:r>
              <a:rPr lang="en-US" dirty="0" smtClean="0"/>
              <a:t>different incentives and in different locations </a:t>
            </a:r>
            <a:r>
              <a:rPr lang="en-US" dirty="0"/>
              <a:t>scattered across the globe, none of which can </a:t>
            </a:r>
            <a:r>
              <a:rPr lang="en-US" dirty="0" smtClean="0"/>
              <a:t>unilaterally affect </a:t>
            </a:r>
            <a:r>
              <a:rPr lang="en-US" dirty="0"/>
              <a:t>the code’s execution. </a:t>
            </a:r>
            <a:endParaRPr lang="en-US" dirty="0" smtClean="0"/>
          </a:p>
          <a:p>
            <a:r>
              <a:rPr lang="en-US" dirty="0" smtClean="0"/>
              <a:t>Once </a:t>
            </a:r>
            <a:r>
              <a:rPr lang="en-US" dirty="0"/>
              <a:t>deployed on a blockchain, </a:t>
            </a:r>
            <a:r>
              <a:rPr lang="en-US" dirty="0" smtClean="0"/>
              <a:t>these programs </a:t>
            </a:r>
            <a:r>
              <a:rPr lang="en-US" dirty="0"/>
              <a:t>no longer need or necessarily heed their creators; they are </a:t>
            </a:r>
            <a:r>
              <a:rPr lang="en-US" dirty="0" smtClean="0"/>
              <a:t>run on </a:t>
            </a:r>
            <a:r>
              <a:rPr lang="en-US" dirty="0"/>
              <a:t>a decentralized network, making it difficult to unwind or halt </a:t>
            </a:r>
            <a:r>
              <a:rPr lang="en-US" dirty="0" smtClean="0"/>
              <a:t>their execution</a:t>
            </a:r>
            <a:endParaRPr lang="en-US" dirty="0"/>
          </a:p>
        </p:txBody>
      </p:sp>
    </p:spTree>
    <p:extLst>
      <p:ext uri="{BB962C8B-B14F-4D97-AF65-F5344CB8AC3E}">
        <p14:creationId xmlns:p14="http://schemas.microsoft.com/office/powerpoint/2010/main" val="301675172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Autonomy</a:t>
            </a:r>
          </a:p>
        </p:txBody>
      </p:sp>
      <p:sp>
        <p:nvSpPr>
          <p:cNvPr id="3" name="Content Placeholder 2"/>
          <p:cNvSpPr>
            <a:spLocks noGrp="1"/>
          </p:cNvSpPr>
          <p:nvPr>
            <p:ph idx="1"/>
          </p:nvPr>
        </p:nvSpPr>
        <p:spPr/>
        <p:txBody>
          <a:bodyPr>
            <a:normAutofit fontScale="92500" lnSpcReduction="10000"/>
          </a:bodyPr>
          <a:lstStyle/>
          <a:p>
            <a:r>
              <a:rPr lang="en-US" dirty="0" smtClean="0"/>
              <a:t>These blockchain-based systems </a:t>
            </a:r>
            <a:r>
              <a:rPr lang="en-US" dirty="0"/>
              <a:t>can reduce or even eliminate the need for </a:t>
            </a:r>
            <a:r>
              <a:rPr lang="en-US" dirty="0" smtClean="0"/>
              <a:t>human oversight</a:t>
            </a:r>
            <a:r>
              <a:rPr lang="en-US" dirty="0"/>
              <a:t>, narrowing the possibility for parties to act opportunistically </a:t>
            </a:r>
            <a:r>
              <a:rPr lang="en-US" dirty="0" smtClean="0"/>
              <a:t>in ways </a:t>
            </a:r>
            <a:r>
              <a:rPr lang="en-US" dirty="0"/>
              <a:t>that benefit the few at the expense of the many</a:t>
            </a:r>
            <a:r>
              <a:rPr lang="en-US" dirty="0" smtClean="0"/>
              <a:t>.</a:t>
            </a:r>
          </a:p>
          <a:p>
            <a:r>
              <a:rPr lang="en-US" dirty="0"/>
              <a:t>Systems deployed on a </a:t>
            </a:r>
            <a:r>
              <a:rPr lang="en-US" dirty="0" smtClean="0"/>
              <a:t>blockchain are not </a:t>
            </a:r>
            <a:r>
              <a:rPr lang="en-US" dirty="0"/>
              <a:t>subject to </a:t>
            </a:r>
            <a:r>
              <a:rPr lang="en-US" dirty="0" smtClean="0"/>
              <a:t>pressure by government.</a:t>
            </a:r>
          </a:p>
          <a:p>
            <a:r>
              <a:rPr lang="en-US" dirty="0" smtClean="0"/>
              <a:t>These blockchain-based systems </a:t>
            </a:r>
            <a:r>
              <a:rPr lang="en-US" dirty="0"/>
              <a:t>can “serve as the foundation for more sophisticated types </a:t>
            </a:r>
            <a:r>
              <a:rPr lang="en-US" dirty="0" smtClean="0"/>
              <a:t>of decision </a:t>
            </a:r>
            <a:r>
              <a:rPr lang="en-US" dirty="0"/>
              <a:t>making, allowing </a:t>
            </a:r>
            <a:r>
              <a:rPr lang="en-US" dirty="0" smtClean="0"/>
              <a:t>legal institutions </a:t>
            </a:r>
            <a:r>
              <a:rPr lang="en-US" dirty="0"/>
              <a:t>to be created without voting </a:t>
            </a:r>
            <a:r>
              <a:rPr lang="en-US" dirty="0" smtClean="0"/>
              <a:t>or the </a:t>
            </a:r>
            <a:r>
              <a:rPr lang="en-US" dirty="0"/>
              <a:t>designation of a central authority</a:t>
            </a:r>
            <a:r>
              <a:rPr lang="en-US" dirty="0" smtClean="0"/>
              <a:t>.”</a:t>
            </a:r>
          </a:p>
          <a:p>
            <a:r>
              <a:rPr lang="en-US" dirty="0"/>
              <a:t>Traditional </a:t>
            </a:r>
            <a:r>
              <a:rPr lang="en-US" dirty="0" smtClean="0"/>
              <a:t>legal doctrines</a:t>
            </a:r>
            <a:r>
              <a:rPr lang="en-US" dirty="0"/>
              <a:t>, especially </a:t>
            </a:r>
            <a:r>
              <a:rPr lang="en-US" dirty="0" smtClean="0"/>
              <a:t>those focused on </a:t>
            </a:r>
            <a:r>
              <a:rPr lang="en-US" dirty="0"/>
              <a:t>regulating middlemen, </a:t>
            </a:r>
            <a:r>
              <a:rPr lang="en-US" dirty="0" smtClean="0"/>
              <a:t>will not </a:t>
            </a:r>
            <a:r>
              <a:rPr lang="en-US" dirty="0"/>
              <a:t>easily translate to </a:t>
            </a:r>
            <a:r>
              <a:rPr lang="en-US" dirty="0" smtClean="0"/>
              <a:t>these new decentralized and </a:t>
            </a:r>
            <a:r>
              <a:rPr lang="en-US" dirty="0"/>
              <a:t>autonomous systems</a:t>
            </a:r>
          </a:p>
        </p:txBody>
      </p:sp>
    </p:spTree>
    <p:extLst>
      <p:ext uri="{BB962C8B-B14F-4D97-AF65-F5344CB8AC3E}">
        <p14:creationId xmlns:p14="http://schemas.microsoft.com/office/powerpoint/2010/main" val="394675119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Rule of Code</a:t>
            </a:r>
            <a:endParaRPr lang="en-US" dirty="0"/>
          </a:p>
        </p:txBody>
      </p:sp>
      <p:sp>
        <p:nvSpPr>
          <p:cNvPr id="3" name="Content Placeholder 2"/>
          <p:cNvSpPr>
            <a:spLocks noGrp="1"/>
          </p:cNvSpPr>
          <p:nvPr>
            <p:ph idx="1"/>
          </p:nvPr>
        </p:nvSpPr>
        <p:spPr/>
        <p:txBody>
          <a:bodyPr>
            <a:normAutofit/>
          </a:bodyPr>
          <a:lstStyle/>
          <a:p>
            <a:r>
              <a:rPr lang="en-US" dirty="0" smtClean="0"/>
              <a:t>There would no longer </a:t>
            </a:r>
            <a:r>
              <a:rPr lang="en-US" dirty="0"/>
              <a:t>be centralized institutions and hierarchical structures but rather </a:t>
            </a:r>
            <a:r>
              <a:rPr lang="en-US" dirty="0" smtClean="0"/>
              <a:t>informal systems </a:t>
            </a:r>
            <a:r>
              <a:rPr lang="en-US" dirty="0"/>
              <a:t>of (often invisible) rules dictated by programmers </a:t>
            </a:r>
            <a:r>
              <a:rPr lang="en-US" dirty="0" smtClean="0"/>
              <a:t>deploying code. </a:t>
            </a:r>
          </a:p>
          <a:p>
            <a:r>
              <a:rPr lang="en-US" dirty="0" smtClean="0"/>
              <a:t>The </a:t>
            </a:r>
            <a:r>
              <a:rPr lang="en-US" dirty="0"/>
              <a:t>growing reliance on algorithms to shape our </a:t>
            </a:r>
            <a:r>
              <a:rPr lang="en-US" dirty="0" smtClean="0"/>
              <a:t>interactions with </a:t>
            </a:r>
            <a:r>
              <a:rPr lang="en-US" dirty="0"/>
              <a:t>one another and with </a:t>
            </a:r>
            <a:r>
              <a:rPr lang="en-US" dirty="0" smtClean="0"/>
              <a:t>third-party operators </a:t>
            </a:r>
            <a:r>
              <a:rPr lang="en-US" dirty="0"/>
              <a:t>would </a:t>
            </a:r>
            <a:r>
              <a:rPr lang="en-US" dirty="0" smtClean="0"/>
              <a:t>increasingly subject </a:t>
            </a:r>
            <a:r>
              <a:rPr lang="en-US" dirty="0"/>
              <a:t>us to the “rule of code” as opposed to the “rule of </a:t>
            </a:r>
            <a:r>
              <a:rPr lang="en-US" dirty="0" smtClean="0"/>
              <a:t>law”</a:t>
            </a:r>
          </a:p>
          <a:p>
            <a:r>
              <a:rPr lang="en-US" dirty="0" smtClean="0"/>
              <a:t>It could </a:t>
            </a:r>
            <a:r>
              <a:rPr lang="en-US" dirty="0"/>
              <a:t>be used to enable individuals to </a:t>
            </a:r>
            <a:r>
              <a:rPr lang="en-US" dirty="0" smtClean="0"/>
              <a:t>self-govern and deviate from long-standing legal rules</a:t>
            </a:r>
            <a:r>
              <a:rPr lang="en-US" dirty="0"/>
              <a:t>.</a:t>
            </a:r>
          </a:p>
        </p:txBody>
      </p:sp>
    </p:spTree>
    <p:extLst>
      <p:ext uri="{BB962C8B-B14F-4D97-AF65-F5344CB8AC3E}">
        <p14:creationId xmlns:p14="http://schemas.microsoft.com/office/powerpoint/2010/main" val="20277905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Organizations</a:t>
            </a:r>
          </a:p>
        </p:txBody>
      </p:sp>
      <p:sp>
        <p:nvSpPr>
          <p:cNvPr id="3" name="Content Placeholder 2"/>
          <p:cNvSpPr>
            <a:spLocks noGrp="1"/>
          </p:cNvSpPr>
          <p:nvPr>
            <p:ph idx="1"/>
          </p:nvPr>
        </p:nvSpPr>
        <p:spPr/>
        <p:txBody>
          <a:bodyPr>
            <a:normAutofit/>
          </a:bodyPr>
          <a:lstStyle/>
          <a:p>
            <a:r>
              <a:rPr lang="en-US" dirty="0" smtClean="0"/>
              <a:t>Blockchain </a:t>
            </a:r>
            <a:r>
              <a:rPr lang="en-US" dirty="0"/>
              <a:t>technology enables the creation of </a:t>
            </a:r>
            <a:r>
              <a:rPr lang="en-US" dirty="0" smtClean="0"/>
              <a:t>decentralized organizations consisting </a:t>
            </a:r>
            <a:r>
              <a:rPr lang="en-US" dirty="0"/>
              <a:t>of individuals who gain the ability </a:t>
            </a:r>
            <a:r>
              <a:rPr lang="en-US" dirty="0" smtClean="0"/>
              <a:t>to cooperate </a:t>
            </a:r>
            <a:r>
              <a:rPr lang="en-US" dirty="0"/>
              <a:t>or collaborate on a </a:t>
            </a:r>
            <a:r>
              <a:rPr lang="en-US" dirty="0" smtClean="0"/>
              <a:t>peer-to-peer basis—and, if </a:t>
            </a:r>
            <a:r>
              <a:rPr lang="en-US" dirty="0"/>
              <a:t>desired, to </a:t>
            </a:r>
            <a:r>
              <a:rPr lang="en-US" dirty="0" smtClean="0"/>
              <a:t>transact value—with less </a:t>
            </a:r>
            <a:r>
              <a:rPr lang="en-US" dirty="0"/>
              <a:t>of a need to rely on a centralized management structure</a:t>
            </a:r>
            <a:r>
              <a:rPr lang="en-US" dirty="0" smtClean="0"/>
              <a:t>.</a:t>
            </a:r>
          </a:p>
          <a:p>
            <a:r>
              <a:rPr lang="en-US" dirty="0"/>
              <a:t>At their most basic level, decentralized </a:t>
            </a:r>
            <a:r>
              <a:rPr lang="en-US" dirty="0" smtClean="0"/>
              <a:t>organizations operate </a:t>
            </a:r>
            <a:r>
              <a:rPr lang="en-US" dirty="0"/>
              <a:t>via </a:t>
            </a:r>
            <a:r>
              <a:rPr lang="en-US" dirty="0" smtClean="0"/>
              <a:t>blockchain-based tokens </a:t>
            </a:r>
            <a:r>
              <a:rPr lang="en-US" dirty="0"/>
              <a:t>and smart contracts, which grant </a:t>
            </a:r>
            <a:r>
              <a:rPr lang="en-US" dirty="0" smtClean="0"/>
              <a:t>people control </a:t>
            </a:r>
            <a:r>
              <a:rPr lang="en-US" dirty="0"/>
              <a:t>of an </a:t>
            </a:r>
            <a:r>
              <a:rPr lang="en-US" dirty="0" smtClean="0"/>
              <a:t>organization’s assets either directly </a:t>
            </a:r>
            <a:r>
              <a:rPr lang="en-US" dirty="0"/>
              <a:t>or indirectly.</a:t>
            </a:r>
          </a:p>
        </p:txBody>
      </p:sp>
    </p:spTree>
    <p:extLst>
      <p:ext uri="{BB962C8B-B14F-4D97-AF65-F5344CB8AC3E}">
        <p14:creationId xmlns:p14="http://schemas.microsoft.com/office/powerpoint/2010/main" val="88374160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Organizations</a:t>
            </a:r>
          </a:p>
        </p:txBody>
      </p:sp>
      <p:sp>
        <p:nvSpPr>
          <p:cNvPr id="3" name="Content Placeholder 2"/>
          <p:cNvSpPr>
            <a:spLocks noGrp="1"/>
          </p:cNvSpPr>
          <p:nvPr>
            <p:ph idx="1"/>
          </p:nvPr>
        </p:nvSpPr>
        <p:spPr/>
        <p:txBody>
          <a:bodyPr>
            <a:normAutofit/>
          </a:bodyPr>
          <a:lstStyle/>
          <a:p>
            <a:r>
              <a:rPr lang="en-US" dirty="0" smtClean="0"/>
              <a:t>Every token can </a:t>
            </a:r>
            <a:r>
              <a:rPr lang="en-US" dirty="0"/>
              <a:t>be imbued with specific rights, such as the right to a portion of an </a:t>
            </a:r>
            <a:r>
              <a:rPr lang="en-US" dirty="0" smtClean="0"/>
              <a:t>organization’s profits </a:t>
            </a:r>
            <a:r>
              <a:rPr lang="en-US" dirty="0"/>
              <a:t>or losses or the rights to access, manage, or transfer the resources </a:t>
            </a:r>
            <a:r>
              <a:rPr lang="en-US" dirty="0" smtClean="0"/>
              <a:t>or services that </a:t>
            </a:r>
            <a:r>
              <a:rPr lang="en-US" dirty="0"/>
              <a:t>an </a:t>
            </a:r>
            <a:r>
              <a:rPr lang="en-US" dirty="0" smtClean="0"/>
              <a:t>organization controls</a:t>
            </a:r>
            <a:r>
              <a:rPr lang="en-US" dirty="0"/>
              <a:t>. </a:t>
            </a:r>
            <a:endParaRPr lang="en-US" dirty="0" smtClean="0"/>
          </a:p>
          <a:p>
            <a:r>
              <a:rPr lang="en-US" dirty="0" smtClean="0"/>
              <a:t>Tokens </a:t>
            </a:r>
            <a:r>
              <a:rPr lang="en-US" dirty="0"/>
              <a:t>can also be associated </a:t>
            </a:r>
            <a:r>
              <a:rPr lang="en-US" dirty="0" smtClean="0"/>
              <a:t>with specific </a:t>
            </a:r>
            <a:r>
              <a:rPr lang="en-US" dirty="0"/>
              <a:t>privileges, providing </a:t>
            </a:r>
            <a:r>
              <a:rPr lang="en-US" dirty="0" smtClean="0"/>
              <a:t>people the </a:t>
            </a:r>
            <a:r>
              <a:rPr lang="en-US" dirty="0"/>
              <a:t>opportunity to engage in an </a:t>
            </a:r>
            <a:r>
              <a:rPr lang="en-US" dirty="0" smtClean="0"/>
              <a:t>organization’s decision-making processes.</a:t>
            </a:r>
          </a:p>
          <a:p>
            <a:r>
              <a:rPr lang="en-US" dirty="0"/>
              <a:t>If individuals purchase or hold tokens in a decentralized organization</a:t>
            </a:r>
            <a:r>
              <a:rPr lang="en-US" dirty="0" smtClean="0"/>
              <a:t>, they automatically </a:t>
            </a:r>
            <a:r>
              <a:rPr lang="en-US" dirty="0"/>
              <a:t>become members, with membership rules defined—at </a:t>
            </a:r>
            <a:r>
              <a:rPr lang="en-US" dirty="0" smtClean="0"/>
              <a:t>least in </a:t>
            </a:r>
            <a:r>
              <a:rPr lang="en-US" dirty="0"/>
              <a:t>part—by the </a:t>
            </a:r>
            <a:r>
              <a:rPr lang="en-US" dirty="0" smtClean="0"/>
              <a:t>underlying smart </a:t>
            </a:r>
            <a:r>
              <a:rPr lang="en-US" dirty="0"/>
              <a:t>contract </a:t>
            </a:r>
            <a:r>
              <a:rPr lang="en-US" dirty="0" smtClean="0"/>
              <a:t>code.</a:t>
            </a:r>
            <a:endParaRPr lang="en-US" dirty="0"/>
          </a:p>
        </p:txBody>
      </p:sp>
    </p:spTree>
    <p:extLst>
      <p:ext uri="{BB962C8B-B14F-4D97-AF65-F5344CB8AC3E}">
        <p14:creationId xmlns:p14="http://schemas.microsoft.com/office/powerpoint/2010/main" val="23300135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Organizations</a:t>
            </a:r>
          </a:p>
        </p:txBody>
      </p:sp>
      <p:sp>
        <p:nvSpPr>
          <p:cNvPr id="3" name="Content Placeholder 2"/>
          <p:cNvSpPr>
            <a:spLocks noGrp="1"/>
          </p:cNvSpPr>
          <p:nvPr>
            <p:ph idx="1"/>
          </p:nvPr>
        </p:nvSpPr>
        <p:spPr/>
        <p:txBody>
          <a:bodyPr>
            <a:normAutofit lnSpcReduction="10000"/>
          </a:bodyPr>
          <a:lstStyle/>
          <a:p>
            <a:r>
              <a:rPr lang="en-US" dirty="0"/>
              <a:t>Consider, for example, the </a:t>
            </a:r>
            <a:r>
              <a:rPr lang="en-US" dirty="0" smtClean="0"/>
              <a:t>popular ride-sharing service Uber</a:t>
            </a:r>
            <a:r>
              <a:rPr lang="en-US" dirty="0"/>
              <a:t>. At its </a:t>
            </a:r>
            <a:r>
              <a:rPr lang="en-US" dirty="0" smtClean="0"/>
              <a:t>most basic </a:t>
            </a:r>
            <a:r>
              <a:rPr lang="en-US" dirty="0"/>
              <a:t>level, Uber coordinates a loose network of </a:t>
            </a:r>
            <a:r>
              <a:rPr lang="en-US" dirty="0" smtClean="0"/>
              <a:t>drivers by </a:t>
            </a:r>
            <a:r>
              <a:rPr lang="en-US" dirty="0"/>
              <a:t>using a </a:t>
            </a:r>
            <a:r>
              <a:rPr lang="en-US" dirty="0" smtClean="0"/>
              <a:t>centrally maintained </a:t>
            </a:r>
            <a:r>
              <a:rPr lang="en-US" dirty="0"/>
              <a:t>online platform</a:t>
            </a:r>
            <a:r>
              <a:rPr lang="en-US" dirty="0" smtClean="0"/>
              <a:t>.</a:t>
            </a:r>
          </a:p>
          <a:p>
            <a:r>
              <a:rPr lang="en-US" dirty="0" smtClean="0"/>
              <a:t>A </a:t>
            </a:r>
            <a:r>
              <a:rPr lang="en-US" dirty="0"/>
              <a:t>decentralized </a:t>
            </a:r>
            <a:r>
              <a:rPr lang="en-US" dirty="0" smtClean="0"/>
              <a:t>organization could </a:t>
            </a:r>
            <a:r>
              <a:rPr lang="en-US" dirty="0"/>
              <a:t>coordinate the same </a:t>
            </a:r>
            <a:r>
              <a:rPr lang="en-US" dirty="0" smtClean="0"/>
              <a:t>activity without </a:t>
            </a:r>
            <a:r>
              <a:rPr lang="en-US" dirty="0"/>
              <a:t>the need for a central operator. </a:t>
            </a:r>
            <a:r>
              <a:rPr lang="en-US" dirty="0" smtClean="0"/>
              <a:t>Drivers could </a:t>
            </a:r>
            <a:r>
              <a:rPr lang="en-US" dirty="0"/>
              <a:t>receive </a:t>
            </a:r>
            <a:r>
              <a:rPr lang="en-US" dirty="0" smtClean="0"/>
              <a:t>tokens from </a:t>
            </a:r>
            <a:r>
              <a:rPr lang="en-US" dirty="0"/>
              <a:t>a new, </a:t>
            </a:r>
            <a:r>
              <a:rPr lang="en-US" dirty="0" smtClean="0"/>
              <a:t>blockchain-based organization that </a:t>
            </a:r>
            <a:r>
              <a:rPr lang="en-US" dirty="0"/>
              <a:t>relies on smart contracts </a:t>
            </a:r>
            <a:r>
              <a:rPr lang="en-US" dirty="0" smtClean="0"/>
              <a:t>to </a:t>
            </a:r>
            <a:r>
              <a:rPr lang="en-US" dirty="0"/>
              <a:t>manage </a:t>
            </a:r>
            <a:r>
              <a:rPr lang="en-US" dirty="0" smtClean="0"/>
              <a:t>ride requests </a:t>
            </a:r>
            <a:r>
              <a:rPr lang="en-US" dirty="0"/>
              <a:t>published to a </a:t>
            </a:r>
            <a:r>
              <a:rPr lang="en-US" dirty="0" smtClean="0"/>
              <a:t>blockchain. </a:t>
            </a:r>
          </a:p>
          <a:p>
            <a:r>
              <a:rPr lang="en-US" dirty="0" smtClean="0"/>
              <a:t>Smart contracts </a:t>
            </a:r>
            <a:r>
              <a:rPr lang="en-US" dirty="0"/>
              <a:t>could structure a decentralized application, set a market price </a:t>
            </a:r>
            <a:r>
              <a:rPr lang="en-US" dirty="0" smtClean="0"/>
              <a:t>for rides</a:t>
            </a:r>
            <a:r>
              <a:rPr lang="en-US" dirty="0"/>
              <a:t>, match </a:t>
            </a:r>
            <a:r>
              <a:rPr lang="en-US" dirty="0" smtClean="0"/>
              <a:t>drivers and </a:t>
            </a:r>
            <a:r>
              <a:rPr lang="en-US" dirty="0"/>
              <a:t>riders, </a:t>
            </a:r>
            <a:r>
              <a:rPr lang="en-US" dirty="0" smtClean="0"/>
              <a:t>handle payments</a:t>
            </a:r>
            <a:r>
              <a:rPr lang="en-US" dirty="0"/>
              <a:t>, facilitate ratings, </a:t>
            </a:r>
            <a:r>
              <a:rPr lang="en-US" dirty="0" smtClean="0"/>
              <a:t>and define </a:t>
            </a:r>
            <a:r>
              <a:rPr lang="en-US" dirty="0"/>
              <a:t>transparent rules for the </a:t>
            </a:r>
            <a:r>
              <a:rPr lang="en-US" dirty="0" smtClean="0"/>
              <a:t>organization’s management</a:t>
            </a:r>
            <a:endParaRPr lang="en-US" dirty="0"/>
          </a:p>
        </p:txBody>
      </p:sp>
    </p:spTree>
    <p:extLst>
      <p:ext uri="{BB962C8B-B14F-4D97-AF65-F5344CB8AC3E}">
        <p14:creationId xmlns:p14="http://schemas.microsoft.com/office/powerpoint/2010/main" val="388011982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Decentralized Organizations</a:t>
            </a:r>
          </a:p>
        </p:txBody>
      </p:sp>
      <p:sp>
        <p:nvSpPr>
          <p:cNvPr id="3" name="Content Placeholder 2"/>
          <p:cNvSpPr>
            <a:spLocks noGrp="1"/>
          </p:cNvSpPr>
          <p:nvPr>
            <p:ph idx="1"/>
          </p:nvPr>
        </p:nvSpPr>
        <p:spPr/>
        <p:txBody>
          <a:bodyPr/>
          <a:lstStyle/>
          <a:p>
            <a:r>
              <a:rPr lang="en-US" dirty="0"/>
              <a:t>This new </a:t>
            </a:r>
            <a:r>
              <a:rPr lang="en-US" dirty="0" smtClean="0"/>
              <a:t>organization could </a:t>
            </a:r>
            <a:r>
              <a:rPr lang="en-US" dirty="0"/>
              <a:t>be designed to be self-sufficient</a:t>
            </a:r>
            <a:r>
              <a:rPr lang="en-US" dirty="0" smtClean="0"/>
              <a:t>, borderless, and </a:t>
            </a:r>
            <a:r>
              <a:rPr lang="en-US" dirty="0"/>
              <a:t>open to </a:t>
            </a:r>
            <a:r>
              <a:rPr lang="en-US" dirty="0" smtClean="0"/>
              <a:t>drivers around </a:t>
            </a:r>
            <a:r>
              <a:rPr lang="en-US" dirty="0"/>
              <a:t>the </a:t>
            </a:r>
            <a:r>
              <a:rPr lang="en-US" dirty="0" smtClean="0"/>
              <a:t>world.</a:t>
            </a:r>
          </a:p>
          <a:p>
            <a:r>
              <a:rPr lang="en-US" dirty="0" smtClean="0"/>
              <a:t>Drivers could </a:t>
            </a:r>
            <a:r>
              <a:rPr lang="en-US" dirty="0"/>
              <a:t>vote to deploy </a:t>
            </a:r>
            <a:r>
              <a:rPr lang="en-US" dirty="0" smtClean="0"/>
              <a:t>to build </a:t>
            </a:r>
            <a:r>
              <a:rPr lang="en-US" dirty="0"/>
              <a:t>and maintain any necessary software</a:t>
            </a:r>
            <a:r>
              <a:rPr lang="en-US" dirty="0" smtClean="0"/>
              <a:t>.</a:t>
            </a:r>
          </a:p>
          <a:p>
            <a:r>
              <a:rPr lang="en-US" dirty="0"/>
              <a:t>if each driver has voting rights, the </a:t>
            </a:r>
            <a:r>
              <a:rPr lang="en-US" dirty="0" smtClean="0"/>
              <a:t>decentralized organization could </a:t>
            </a:r>
            <a:r>
              <a:rPr lang="en-US" dirty="0"/>
              <a:t>presumably operate in a way that is more favorable </a:t>
            </a:r>
            <a:r>
              <a:rPr lang="en-US" dirty="0" smtClean="0"/>
              <a:t>to drivers’ interests.</a:t>
            </a:r>
          </a:p>
          <a:p>
            <a:r>
              <a:rPr lang="en-US" dirty="0" smtClean="0"/>
              <a:t>This is sometimes also known as Sharing Economy</a:t>
            </a:r>
            <a:endParaRPr lang="en-US" dirty="0"/>
          </a:p>
        </p:txBody>
      </p:sp>
    </p:spTree>
    <p:extLst>
      <p:ext uri="{BB962C8B-B14F-4D97-AF65-F5344CB8AC3E}">
        <p14:creationId xmlns:p14="http://schemas.microsoft.com/office/powerpoint/2010/main" val="1370309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a:t>
            </a:r>
            <a:endParaRPr lang="en-US" dirty="0"/>
          </a:p>
        </p:txBody>
      </p:sp>
      <p:sp>
        <p:nvSpPr>
          <p:cNvPr id="3" name="Content Placeholder 2"/>
          <p:cNvSpPr>
            <a:spLocks noGrp="1"/>
          </p:cNvSpPr>
          <p:nvPr>
            <p:ph idx="1"/>
          </p:nvPr>
        </p:nvSpPr>
        <p:spPr/>
        <p:txBody>
          <a:bodyPr/>
          <a:lstStyle/>
          <a:p>
            <a:r>
              <a:rPr lang="en-US" dirty="0"/>
              <a:t>When a transaction output which has additional properties associated with it is spent in a transaction, these properties might be transferred to outputs of that transaction. A special set of rules (</a:t>
            </a:r>
            <a:r>
              <a:rPr lang="en-US" i="1" dirty="0"/>
              <a:t>color kernel</a:t>
            </a:r>
            <a:r>
              <a:rPr lang="en-US" dirty="0"/>
              <a:t>, see below) is used to determine whether and how this transfer happens.</a:t>
            </a:r>
          </a:p>
          <a:p>
            <a:r>
              <a:rPr lang="en-US" dirty="0"/>
              <a:t>Thus, we can assume that a party which is able to spend a transaction output which has an additional property associated with it is the current owner of that property, and when he spends that transaction output he transfers ownership of that property to a different party.</a:t>
            </a:r>
          </a:p>
          <a:p>
            <a:endParaRPr lang="en-US" dirty="0"/>
          </a:p>
        </p:txBody>
      </p:sp>
    </p:spTree>
    <p:extLst>
      <p:ext uri="{BB962C8B-B14F-4D97-AF65-F5344CB8AC3E}">
        <p14:creationId xmlns:p14="http://schemas.microsoft.com/office/powerpoint/2010/main" val="117715045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3283857" cy="1325563"/>
          </a:xfrm>
        </p:spPr>
        <p:txBody>
          <a:bodyPr/>
          <a:lstStyle/>
          <a:p>
            <a:r>
              <a:rPr lang="en-US" dirty="0" smtClean="0"/>
              <a:t>Do you need a blockchain?</a:t>
            </a:r>
            <a:endParaRPr lang="en-US" dirty="0"/>
          </a:p>
        </p:txBody>
      </p:sp>
      <p:pic>
        <p:nvPicPr>
          <p:cNvPr id="4" name="Picture 3"/>
          <p:cNvPicPr>
            <a:picLocks noChangeAspect="1"/>
          </p:cNvPicPr>
          <p:nvPr/>
        </p:nvPicPr>
        <p:blipFill>
          <a:blip r:embed="rId2"/>
          <a:stretch>
            <a:fillRect/>
          </a:stretch>
        </p:blipFill>
        <p:spPr>
          <a:xfrm>
            <a:off x="4399565" y="365125"/>
            <a:ext cx="7602011" cy="6182588"/>
          </a:xfrm>
          <a:prstGeom prst="rect">
            <a:avLst/>
          </a:prstGeom>
        </p:spPr>
      </p:pic>
      <p:sp>
        <p:nvSpPr>
          <p:cNvPr id="6" name="Rectangle 5"/>
          <p:cNvSpPr/>
          <p:nvPr/>
        </p:nvSpPr>
        <p:spPr>
          <a:xfrm>
            <a:off x="622299" y="4983211"/>
            <a:ext cx="3715658" cy="1754326"/>
          </a:xfrm>
          <a:prstGeom prst="rect">
            <a:avLst/>
          </a:prstGeom>
        </p:spPr>
        <p:txBody>
          <a:bodyPr wrap="square">
            <a:spAutoFit/>
          </a:bodyPr>
          <a:lstStyle/>
          <a:p>
            <a:r>
              <a:rPr lang="en-US" dirty="0" err="1">
                <a:solidFill>
                  <a:srgbClr val="333333"/>
                </a:solidFill>
              </a:rPr>
              <a:t>Vigliotti</a:t>
            </a:r>
            <a:r>
              <a:rPr lang="en-US" dirty="0">
                <a:solidFill>
                  <a:srgbClr val="333333"/>
                </a:solidFill>
              </a:rPr>
              <a:t> M.G., Jones H. (2020) Blockchain Strategy. In: The Executive Guide to Blockchain. Palgrave Macmillan, Cham. https://</a:t>
            </a:r>
            <a:r>
              <a:rPr lang="en-US" dirty="0" err="1">
                <a:solidFill>
                  <a:srgbClr val="333333"/>
                </a:solidFill>
              </a:rPr>
              <a:t>doi.org</a:t>
            </a:r>
            <a:r>
              <a:rPr lang="en-US" dirty="0">
                <a:solidFill>
                  <a:srgbClr val="333333"/>
                </a:solidFill>
              </a:rPr>
              <a:t>/10.1007/978-3-030-21107-3_7</a:t>
            </a:r>
            <a:endParaRPr lang="en-US" dirty="0"/>
          </a:p>
        </p:txBody>
      </p:sp>
    </p:spTree>
    <p:extLst>
      <p:ext uri="{BB962C8B-B14F-4D97-AF65-F5344CB8AC3E}">
        <p14:creationId xmlns:p14="http://schemas.microsoft.com/office/powerpoint/2010/main" val="209397811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611394" y="1457007"/>
            <a:ext cx="7468642" cy="4553585"/>
          </a:xfrm>
          <a:prstGeom prst="rect">
            <a:avLst/>
          </a:prstGeom>
        </p:spPr>
      </p:pic>
      <p:sp>
        <p:nvSpPr>
          <p:cNvPr id="5" name="Title 1"/>
          <p:cNvSpPr>
            <a:spLocks noGrp="1"/>
          </p:cNvSpPr>
          <p:nvPr>
            <p:ph type="title"/>
          </p:nvPr>
        </p:nvSpPr>
        <p:spPr>
          <a:xfrm>
            <a:off x="838200" y="365125"/>
            <a:ext cx="3283857" cy="1325563"/>
          </a:xfrm>
        </p:spPr>
        <p:txBody>
          <a:bodyPr/>
          <a:lstStyle/>
          <a:p>
            <a:r>
              <a:rPr lang="en-US" dirty="0" smtClean="0"/>
              <a:t>Do you need a blockchain?</a:t>
            </a:r>
            <a:endParaRPr lang="en-US" dirty="0"/>
          </a:p>
        </p:txBody>
      </p:sp>
    </p:spTree>
    <p:extLst>
      <p:ext uri="{BB962C8B-B14F-4D97-AF65-F5344CB8AC3E}">
        <p14:creationId xmlns:p14="http://schemas.microsoft.com/office/powerpoint/2010/main" val="257616844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to Ask</a:t>
            </a:r>
            <a:endParaRPr lang="en-US" dirty="0"/>
          </a:p>
        </p:txBody>
      </p:sp>
      <p:sp>
        <p:nvSpPr>
          <p:cNvPr id="3" name="Content Placeholder 2"/>
          <p:cNvSpPr>
            <a:spLocks noGrp="1"/>
          </p:cNvSpPr>
          <p:nvPr>
            <p:ph idx="1"/>
          </p:nvPr>
        </p:nvSpPr>
        <p:spPr/>
        <p:txBody>
          <a:bodyPr/>
          <a:lstStyle/>
          <a:p>
            <a:r>
              <a:rPr lang="en-US" dirty="0"/>
              <a:t>Will the system scale to the size of your data? How? </a:t>
            </a:r>
            <a:endParaRPr lang="en-US" dirty="0" smtClean="0"/>
          </a:p>
          <a:p>
            <a:r>
              <a:rPr lang="en-US" dirty="0" smtClean="0"/>
              <a:t>How </a:t>
            </a:r>
            <a:r>
              <a:rPr lang="en-US" dirty="0"/>
              <a:t>do you deal with human error in the “immutable” blockchain or smart contracts? </a:t>
            </a:r>
            <a:endParaRPr lang="en-US" dirty="0" smtClean="0"/>
          </a:p>
          <a:p>
            <a:r>
              <a:rPr lang="en-US" dirty="0" smtClean="0"/>
              <a:t>If </a:t>
            </a:r>
            <a:r>
              <a:rPr lang="en-US" dirty="0"/>
              <a:t>this is for working with people you trust less than the people you deal with now, how are they assuring the security of the chain – what’s the security threat model? </a:t>
            </a:r>
            <a:endParaRPr lang="en-US" dirty="0" smtClean="0"/>
          </a:p>
          <a:p>
            <a:r>
              <a:rPr lang="en-US" dirty="0"/>
              <a:t>What does this get you that </a:t>
            </a:r>
            <a:r>
              <a:rPr lang="en-US"/>
              <a:t>a </a:t>
            </a:r>
            <a:r>
              <a:rPr lang="en-US" smtClean="0"/>
              <a:t>centralized </a:t>
            </a:r>
            <a:r>
              <a:rPr lang="en-US" dirty="0"/>
              <a:t>database can’t? How, precisely</a:t>
            </a:r>
            <a:r>
              <a:rPr lang="en-US" dirty="0" smtClean="0"/>
              <a:t>?</a:t>
            </a:r>
          </a:p>
          <a:p>
            <a:r>
              <a:rPr lang="en-US" dirty="0"/>
              <a:t>Who enters the data? How is the data verified? (The oracle problem.)</a:t>
            </a:r>
          </a:p>
        </p:txBody>
      </p:sp>
    </p:spTree>
    <p:extLst>
      <p:ext uri="{BB962C8B-B14F-4D97-AF65-F5344CB8AC3E}">
        <p14:creationId xmlns:p14="http://schemas.microsoft.com/office/powerpoint/2010/main" val="315042788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Authenticity Problem</a:t>
            </a:r>
            <a:endParaRPr lang="en-US" dirty="0"/>
          </a:p>
        </p:txBody>
      </p:sp>
      <p:sp>
        <p:nvSpPr>
          <p:cNvPr id="3" name="Content Placeholder 2"/>
          <p:cNvSpPr>
            <a:spLocks noGrp="1"/>
          </p:cNvSpPr>
          <p:nvPr>
            <p:ph idx="1"/>
          </p:nvPr>
        </p:nvSpPr>
        <p:spPr/>
        <p:txBody>
          <a:bodyPr/>
          <a:lstStyle/>
          <a:p>
            <a:r>
              <a:rPr lang="en-US" dirty="0" smtClean="0"/>
              <a:t>Information </a:t>
            </a:r>
            <a:r>
              <a:rPr lang="en-US" dirty="0"/>
              <a:t>that is not native to the blockchain we cannot </a:t>
            </a:r>
            <a:r>
              <a:rPr lang="en-US" dirty="0" smtClean="0"/>
              <a:t>guarantee its </a:t>
            </a:r>
            <a:r>
              <a:rPr lang="en-US" dirty="0"/>
              <a:t>authenticity at the moment of </a:t>
            </a:r>
            <a:r>
              <a:rPr lang="en-US" dirty="0" smtClean="0"/>
              <a:t>registration.</a:t>
            </a:r>
          </a:p>
          <a:p>
            <a:r>
              <a:rPr lang="en-US" dirty="0"/>
              <a:t>If copyright </a:t>
            </a:r>
            <a:r>
              <a:rPr lang="en-US" dirty="0" smtClean="0"/>
              <a:t>ownership information </a:t>
            </a:r>
            <a:r>
              <a:rPr lang="en-US" dirty="0"/>
              <a:t>is entered incorrectly, either deliberately (by a bad actor</a:t>
            </a:r>
            <a:r>
              <a:rPr lang="en-US" dirty="0" smtClean="0"/>
              <a:t>) or </a:t>
            </a:r>
            <a:r>
              <a:rPr lang="en-US" dirty="0"/>
              <a:t>mistakenly (due to human error), it is unclear how conflicts would </a:t>
            </a:r>
            <a:r>
              <a:rPr lang="en-US" dirty="0" smtClean="0"/>
              <a:t>be resolved </a:t>
            </a:r>
            <a:r>
              <a:rPr lang="en-US" dirty="0"/>
              <a:t>without a trusted third </a:t>
            </a:r>
            <a:r>
              <a:rPr lang="en-US" dirty="0" smtClean="0"/>
              <a:t>party.</a:t>
            </a:r>
          </a:p>
          <a:p>
            <a:r>
              <a:rPr lang="en-US" dirty="0"/>
              <a:t>Although it can store </a:t>
            </a:r>
            <a:r>
              <a:rPr lang="en-US" dirty="0" smtClean="0"/>
              <a:t>information in </a:t>
            </a:r>
            <a:r>
              <a:rPr lang="en-US" dirty="0"/>
              <a:t>a robust and immutable manner, blockchain </a:t>
            </a:r>
            <a:r>
              <a:rPr lang="en-US" dirty="0" smtClean="0"/>
              <a:t>technology alone cannot </a:t>
            </a:r>
            <a:r>
              <a:rPr lang="en-US" dirty="0"/>
              <a:t>confirm the authenticity of the registered information.</a:t>
            </a:r>
          </a:p>
        </p:txBody>
      </p:sp>
      <p:sp>
        <p:nvSpPr>
          <p:cNvPr id="4" name="Rectangle 3"/>
          <p:cNvSpPr/>
          <p:nvPr/>
        </p:nvSpPr>
        <p:spPr>
          <a:xfrm>
            <a:off x="838200" y="5507335"/>
            <a:ext cx="10247086" cy="923330"/>
          </a:xfrm>
          <a:prstGeom prst="rect">
            <a:avLst/>
          </a:prstGeom>
        </p:spPr>
        <p:txBody>
          <a:bodyPr wrap="square">
            <a:spAutoFit/>
          </a:bodyPr>
          <a:lstStyle/>
          <a:p>
            <a:r>
              <a:rPr lang="en-US" dirty="0" smtClean="0">
                <a:solidFill>
                  <a:srgbClr val="000000"/>
                </a:solidFill>
                <a:latin typeface="BjsggqMfdxnrPkcrmcAGaramondPro-Regular"/>
              </a:rPr>
              <a:t>Ito &amp; </a:t>
            </a:r>
            <a:r>
              <a:rPr lang="en-US" dirty="0" err="1" smtClean="0">
                <a:solidFill>
                  <a:srgbClr val="000000"/>
                </a:solidFill>
                <a:latin typeface="BjsggqMfdxnrPkcrmcAGaramondPro-Regular"/>
              </a:rPr>
              <a:t>Dair</a:t>
            </a:r>
            <a:r>
              <a:rPr lang="en-US" dirty="0" smtClean="0">
                <a:solidFill>
                  <a:srgbClr val="000000"/>
                </a:solidFill>
                <a:latin typeface="BjsggqMfdxnrPkcrmcAGaramondPro-Regular"/>
              </a:rPr>
              <a:t>.  A </a:t>
            </a:r>
            <a:r>
              <a:rPr lang="en-US" dirty="0">
                <a:solidFill>
                  <a:srgbClr val="000000"/>
                </a:solidFill>
                <a:latin typeface="BjsggqMfdxnrPkcrmcAGaramondPro-Regular"/>
              </a:rPr>
              <a:t>Critical </a:t>
            </a:r>
            <a:r>
              <a:rPr lang="en-US" dirty="0" smtClean="0">
                <a:solidFill>
                  <a:srgbClr val="000000"/>
                </a:solidFill>
                <a:latin typeface="BjsggqMfdxnrPkcrmcAGaramondPro-Regular"/>
              </a:rPr>
              <a:t>Examination of </a:t>
            </a:r>
            <a:r>
              <a:rPr lang="en-US" dirty="0">
                <a:solidFill>
                  <a:srgbClr val="000000"/>
                </a:solidFill>
                <a:latin typeface="BjsggqMfdxnrPkcrmcAGaramondPro-Regular"/>
              </a:rPr>
              <a:t>the Application of </a:t>
            </a:r>
            <a:r>
              <a:rPr lang="en-US" dirty="0" smtClean="0">
                <a:solidFill>
                  <a:srgbClr val="000000"/>
                </a:solidFill>
                <a:latin typeface="BjsggqMfdxnrPkcrmcAGaramondPro-Regular"/>
              </a:rPr>
              <a:t>Blockchain Technology </a:t>
            </a:r>
            <a:r>
              <a:rPr lang="en-US" dirty="0">
                <a:solidFill>
                  <a:srgbClr val="000000"/>
                </a:solidFill>
                <a:latin typeface="BjsggqMfdxnrPkcrmcAGaramondPro-Regular"/>
              </a:rPr>
              <a:t>to Intellectual </a:t>
            </a:r>
            <a:r>
              <a:rPr lang="en-US" dirty="0" smtClean="0">
                <a:solidFill>
                  <a:srgbClr val="000000"/>
                </a:solidFill>
                <a:latin typeface="BjsggqMfdxnrPkcrmcAGaramondPro-Regular"/>
              </a:rPr>
              <a:t>Property Management. </a:t>
            </a:r>
            <a:r>
              <a:rPr lang="en-US" dirty="0" err="1" smtClean="0">
                <a:solidFill>
                  <a:srgbClr val="000000"/>
                </a:solidFill>
                <a:latin typeface="BjsggqMfdxnrPkcrmcAGaramondPro-Regular"/>
              </a:rPr>
              <a:t>Pp317</a:t>
            </a:r>
            <a:r>
              <a:rPr lang="en-US" dirty="0" smtClean="0">
                <a:solidFill>
                  <a:srgbClr val="000000"/>
                </a:solidFill>
                <a:latin typeface="BjsggqMfdxnrPkcrmcAGaramondPro-Regular"/>
              </a:rPr>
              <a:t>-333,  2019 . In H. </a:t>
            </a:r>
            <a:r>
              <a:rPr lang="en-US" dirty="0" err="1" smtClean="0">
                <a:solidFill>
                  <a:srgbClr val="000000"/>
                </a:solidFill>
                <a:latin typeface="BjsggqMfdxnrPkcrmcAGaramondPro-Regular"/>
              </a:rPr>
              <a:t>Treiblmaier</a:t>
            </a:r>
            <a:r>
              <a:rPr lang="en-US" dirty="0" smtClean="0">
                <a:solidFill>
                  <a:srgbClr val="000000"/>
                </a:solidFill>
                <a:latin typeface="BjsggqMfdxnrPkcrmcAGaramondPro-Regular"/>
              </a:rPr>
              <a:t>, R. Beck (eds.), </a:t>
            </a:r>
            <a:r>
              <a:rPr lang="en-US" i="1" dirty="0" smtClean="0">
                <a:solidFill>
                  <a:srgbClr val="000000"/>
                </a:solidFill>
                <a:latin typeface="QxwjdpCtwjvnYlhqxnAGaramondPro-Italic"/>
              </a:rPr>
              <a:t>Business Transformation through Blockchain</a:t>
            </a:r>
            <a:r>
              <a:rPr lang="en-US" dirty="0" smtClean="0">
                <a:solidFill>
                  <a:srgbClr val="000000"/>
                </a:solidFill>
                <a:latin typeface="BjsggqMfdxnrPkcrmcAGaramondPro-Regular"/>
              </a:rPr>
              <a:t>, </a:t>
            </a:r>
            <a:r>
              <a:rPr lang="en-US" dirty="0" smtClean="0">
                <a:solidFill>
                  <a:srgbClr val="0000FF"/>
                </a:solidFill>
                <a:latin typeface="BjsggqMfdxnrPkcrmcAGaramondPro-Regular"/>
                <a:hlinkClick r:id="rId2"/>
              </a:rPr>
              <a:t>https</a:t>
            </a:r>
            <a:r>
              <a:rPr lang="en-US" dirty="0">
                <a:solidFill>
                  <a:srgbClr val="0000FF"/>
                </a:solidFill>
                <a:latin typeface="BjsggqMfdxnrPkcrmcAGaramondPro-Regular"/>
                <a:hlinkClick r:id="rId2"/>
              </a:rPr>
              <a:t>://</a:t>
            </a:r>
            <a:r>
              <a:rPr lang="en-US" dirty="0" err="1" smtClean="0">
                <a:solidFill>
                  <a:srgbClr val="0000FF"/>
                </a:solidFill>
                <a:latin typeface="BjsggqMfdxnrPkcrmcAGaramondPro-Regular"/>
                <a:hlinkClick r:id="rId2"/>
              </a:rPr>
              <a:t>doi.org</a:t>
            </a:r>
            <a:r>
              <a:rPr lang="en-US" dirty="0" smtClean="0">
                <a:solidFill>
                  <a:srgbClr val="0000FF"/>
                </a:solidFill>
                <a:latin typeface="BjsggqMfdxnrPkcrmcAGaramondPro-Regular"/>
                <a:hlinkClick r:id="rId2"/>
              </a:rPr>
              <a:t>/10.1007/978-3-319-99058-3_12</a:t>
            </a:r>
            <a:r>
              <a:rPr lang="en-US" dirty="0" smtClean="0">
                <a:solidFill>
                  <a:srgbClr val="0000FF"/>
                </a:solidFill>
                <a:latin typeface="BjsggqMfdxnrPkcrmcAGaramondPro-Regular"/>
              </a:rPr>
              <a:t>. </a:t>
            </a:r>
            <a:r>
              <a:rPr lang="en-US" dirty="0" smtClean="0">
                <a:solidFill>
                  <a:srgbClr val="000000"/>
                </a:solidFill>
                <a:latin typeface="BjsggqMfdxnrPkcrmcAGaramondPro-Regular"/>
              </a:rPr>
              <a:t>Palgrave Macmillan. </a:t>
            </a:r>
            <a:endParaRPr lang="en-US" dirty="0">
              <a:solidFill>
                <a:srgbClr val="000000"/>
              </a:solidFill>
              <a:latin typeface="BjsggqMfdxnrPkcrmcAGaramondPro-Regular"/>
            </a:endParaRPr>
          </a:p>
        </p:txBody>
      </p:sp>
    </p:spTree>
    <p:extLst>
      <p:ext uri="{BB962C8B-B14F-4D97-AF65-F5344CB8AC3E}">
        <p14:creationId xmlns:p14="http://schemas.microsoft.com/office/powerpoint/2010/main" val="294571980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Provenance Problem</a:t>
            </a:r>
            <a:endParaRPr lang="en-US" dirty="0"/>
          </a:p>
        </p:txBody>
      </p:sp>
      <p:sp>
        <p:nvSpPr>
          <p:cNvPr id="3" name="Content Placeholder 2"/>
          <p:cNvSpPr>
            <a:spLocks noGrp="1"/>
          </p:cNvSpPr>
          <p:nvPr>
            <p:ph idx="1"/>
          </p:nvPr>
        </p:nvSpPr>
        <p:spPr/>
        <p:txBody>
          <a:bodyPr>
            <a:normAutofit/>
          </a:bodyPr>
          <a:lstStyle/>
          <a:p>
            <a:r>
              <a:rPr lang="en-US" dirty="0"/>
              <a:t>There is an expectation that blockchain can facilitate the transfer of </a:t>
            </a:r>
            <a:r>
              <a:rPr lang="en-US" dirty="0" smtClean="0"/>
              <a:t>IP without </a:t>
            </a:r>
            <a:r>
              <a:rPr lang="en-US" dirty="0"/>
              <a:t>requiring a TTP, and that it can overcome the problem of ‘piracy</a:t>
            </a:r>
            <a:r>
              <a:rPr lang="en-US" dirty="0" smtClean="0"/>
              <a:t>’ through </a:t>
            </a:r>
            <a:r>
              <a:rPr lang="en-US" dirty="0"/>
              <a:t>issuing a digital certificate or a secret key to access digital </a:t>
            </a:r>
            <a:r>
              <a:rPr lang="en-US" dirty="0" smtClean="0"/>
              <a:t>contents.</a:t>
            </a:r>
          </a:p>
          <a:p>
            <a:r>
              <a:rPr lang="en-US" dirty="0"/>
              <a:t>Physical assets such as paintings, for example, can easily </a:t>
            </a:r>
            <a:r>
              <a:rPr lang="en-US" dirty="0" smtClean="0"/>
              <a:t>be transferred </a:t>
            </a:r>
            <a:r>
              <a:rPr lang="en-US" dirty="0"/>
              <a:t>between owners without updating the information stored </a:t>
            </a:r>
            <a:r>
              <a:rPr lang="en-US" dirty="0" smtClean="0"/>
              <a:t>in a </a:t>
            </a:r>
            <a:r>
              <a:rPr lang="en-US" dirty="0"/>
              <a:t>ledger; moreover, even digital assets are replicable for a temporal </a:t>
            </a:r>
            <a:r>
              <a:rPr lang="en-US" dirty="0" smtClean="0"/>
              <a:t>owner who </a:t>
            </a:r>
            <a:r>
              <a:rPr lang="en-US" dirty="0"/>
              <a:t>has the private key. Needless to say, once IP is transferred outside </a:t>
            </a:r>
            <a:r>
              <a:rPr lang="en-US" dirty="0" smtClean="0"/>
              <a:t>the network</a:t>
            </a:r>
            <a:r>
              <a:rPr lang="en-US" dirty="0"/>
              <a:t>, records in the ledger no longer provide a </a:t>
            </a:r>
            <a:r>
              <a:rPr lang="en-US" dirty="0" smtClean="0"/>
              <a:t> reliable </a:t>
            </a:r>
            <a:r>
              <a:rPr lang="en-US" dirty="0"/>
              <a:t>certificate </a:t>
            </a:r>
            <a:r>
              <a:rPr lang="en-US" dirty="0" smtClean="0"/>
              <a:t>of ownership</a:t>
            </a:r>
            <a:r>
              <a:rPr lang="en-US" dirty="0"/>
              <a:t>.</a:t>
            </a:r>
          </a:p>
        </p:txBody>
      </p:sp>
    </p:spTree>
    <p:extLst>
      <p:ext uri="{BB962C8B-B14F-4D97-AF65-F5344CB8AC3E}">
        <p14:creationId xmlns:p14="http://schemas.microsoft.com/office/powerpoint/2010/main" val="263625041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a:t>
            </a:r>
            <a:endParaRPr lang="en-US" dirty="0"/>
          </a:p>
        </p:txBody>
      </p:sp>
      <p:sp>
        <p:nvSpPr>
          <p:cNvPr id="3" name="Content Placeholder 2"/>
          <p:cNvSpPr>
            <a:spLocks noGrp="1"/>
          </p:cNvSpPr>
          <p:nvPr>
            <p:ph idx="1"/>
          </p:nvPr>
        </p:nvSpPr>
        <p:spPr/>
        <p:txBody>
          <a:bodyPr/>
          <a:lstStyle/>
          <a:p>
            <a:r>
              <a:rPr lang="en-US" dirty="0" smtClean="0"/>
              <a:t>Smart contracts</a:t>
            </a:r>
          </a:p>
          <a:p>
            <a:r>
              <a:rPr lang="en-US" dirty="0" smtClean="0"/>
              <a:t>IOT – Internet of Things</a:t>
            </a:r>
          </a:p>
          <a:p>
            <a:r>
              <a:rPr lang="en-US" dirty="0" smtClean="0"/>
              <a:t>Voting</a:t>
            </a:r>
          </a:p>
          <a:p>
            <a:r>
              <a:rPr lang="en-US" dirty="0" smtClean="0"/>
              <a:t>DAO – Decentralized Autonomous Organizations</a:t>
            </a:r>
          </a:p>
          <a:p>
            <a:r>
              <a:rPr lang="en-US" dirty="0" err="1" smtClean="0"/>
              <a:t>DeFi</a:t>
            </a:r>
            <a:r>
              <a:rPr lang="en-US" dirty="0" smtClean="0"/>
              <a:t> </a:t>
            </a:r>
            <a:r>
              <a:rPr lang="en-US" smtClean="0"/>
              <a:t>– Decentralized </a:t>
            </a:r>
            <a:r>
              <a:rPr lang="en-US" dirty="0" smtClean="0"/>
              <a:t>Finance</a:t>
            </a:r>
          </a:p>
          <a:p>
            <a:r>
              <a:rPr lang="en-US" dirty="0" smtClean="0"/>
              <a:t>And others .. onwards</a:t>
            </a:r>
            <a:endParaRPr lang="en-US" dirty="0"/>
          </a:p>
        </p:txBody>
      </p:sp>
      <p:pic>
        <p:nvPicPr>
          <p:cNvPr id="4" name="Picture 3"/>
          <p:cNvPicPr>
            <a:picLocks noChangeAspect="1"/>
          </p:cNvPicPr>
          <p:nvPr/>
        </p:nvPicPr>
        <p:blipFill>
          <a:blip r:embed="rId2"/>
          <a:stretch>
            <a:fillRect/>
          </a:stretch>
        </p:blipFill>
        <p:spPr>
          <a:xfrm>
            <a:off x="8628961" y="1516637"/>
            <a:ext cx="3563039" cy="4158949"/>
          </a:xfrm>
          <a:prstGeom prst="rect">
            <a:avLst/>
          </a:prstGeom>
        </p:spPr>
      </p:pic>
      <p:pic>
        <p:nvPicPr>
          <p:cNvPr id="5" name="Picture 4"/>
          <p:cNvPicPr>
            <a:picLocks noChangeAspect="1"/>
          </p:cNvPicPr>
          <p:nvPr/>
        </p:nvPicPr>
        <p:blipFill>
          <a:blip r:embed="rId3"/>
          <a:stretch>
            <a:fillRect/>
          </a:stretch>
        </p:blipFill>
        <p:spPr>
          <a:xfrm>
            <a:off x="4791436" y="4451964"/>
            <a:ext cx="2234928" cy="2390270"/>
          </a:xfrm>
          <a:prstGeom prst="rect">
            <a:avLst/>
          </a:prstGeom>
        </p:spPr>
      </p:pic>
    </p:spTree>
    <p:extLst>
      <p:ext uri="{BB962C8B-B14F-4D97-AF65-F5344CB8AC3E}">
        <p14:creationId xmlns:p14="http://schemas.microsoft.com/office/powerpoint/2010/main" val="1090891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Colored Coin</a:t>
            </a:r>
            <a:endParaRPr lang="en-US" dirty="0"/>
          </a:p>
        </p:txBody>
      </p:sp>
      <p:sp>
        <p:nvSpPr>
          <p:cNvPr id="3" name="Content Placeholder 2"/>
          <p:cNvSpPr>
            <a:spLocks noGrp="1"/>
          </p:cNvSpPr>
          <p:nvPr>
            <p:ph idx="1"/>
          </p:nvPr>
        </p:nvSpPr>
        <p:spPr/>
        <p:txBody>
          <a:bodyPr/>
          <a:lstStyle/>
          <a:p>
            <a:r>
              <a:rPr lang="en-US" dirty="0"/>
              <a:t>A company could issue colored coins representing shares. The shares could then be traded </a:t>
            </a:r>
            <a:r>
              <a:rPr lang="en-US" dirty="0" err="1"/>
              <a:t>frictionlessly</a:t>
            </a:r>
            <a:r>
              <a:rPr lang="en-US" dirty="0"/>
              <a:t> through the Bitcoin infrastructure.</a:t>
            </a:r>
          </a:p>
          <a:p>
            <a:r>
              <a:rPr lang="en-US" dirty="0"/>
              <a:t>A bank could issue colored coins backed by a cash reserve. People could withdraw and deposit money in colored coins, and trade those, or use them to pay for goods and services. The Blockchain becomes a system allowing to transact not only in Bitcoin, but in any currency.</a:t>
            </a:r>
          </a:p>
          <a:p>
            <a:r>
              <a:rPr lang="en-US" dirty="0"/>
              <a:t>Locks on cars or houses could be associated with a particular type of colored coins. The door would only open when presented with a wallet containing that specific coin.</a:t>
            </a:r>
          </a:p>
          <a:p>
            <a:endParaRPr lang="en-US" dirty="0"/>
          </a:p>
        </p:txBody>
      </p:sp>
    </p:spTree>
    <p:extLst>
      <p:ext uri="{BB962C8B-B14F-4D97-AF65-F5344CB8AC3E}">
        <p14:creationId xmlns:p14="http://schemas.microsoft.com/office/powerpoint/2010/main" val="40134804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5317</Words>
  <Application>Microsoft Office PowerPoint</Application>
  <PresentationFormat>Widescreen</PresentationFormat>
  <Paragraphs>336</Paragraphs>
  <Slides>85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85</vt:i4>
      </vt:variant>
    </vt:vector>
  </HeadingPairs>
  <TitlesOfParts>
    <vt:vector size="92" baseType="lpstr">
      <vt:lpstr>BjsggqMfdxnrPkcrmcAGaramondPro-Regular</vt:lpstr>
      <vt:lpstr>QxwjdpCtwjvnYlhqxnAGaramondPro-Italic</vt:lpstr>
      <vt:lpstr>Arial</vt:lpstr>
      <vt:lpstr>Calibri</vt:lpstr>
      <vt:lpstr>Calibri Light</vt:lpstr>
      <vt:lpstr>Wingdings</vt:lpstr>
      <vt:lpstr>Office Theme</vt:lpstr>
      <vt:lpstr>Applications of Blockchain</vt:lpstr>
      <vt:lpstr>Reference</vt:lpstr>
      <vt:lpstr>Reference</vt:lpstr>
      <vt:lpstr>Reference</vt:lpstr>
      <vt:lpstr>Reference</vt:lpstr>
      <vt:lpstr>Introduction</vt:lpstr>
      <vt:lpstr>Colored Coin</vt:lpstr>
      <vt:lpstr>Colored Coin</vt:lpstr>
      <vt:lpstr>Colored Coin</vt:lpstr>
      <vt:lpstr>Colored Coin Implementations</vt:lpstr>
      <vt:lpstr>Colored Coin</vt:lpstr>
      <vt:lpstr>Colored Coin</vt:lpstr>
      <vt:lpstr>Colored Coins - Use Cases</vt:lpstr>
      <vt:lpstr>Colored Coins - Use Cases</vt:lpstr>
      <vt:lpstr>Smart Property</vt:lpstr>
      <vt:lpstr>Smart Property</vt:lpstr>
      <vt:lpstr>Use Cases - Smart property</vt:lpstr>
      <vt:lpstr>Use Cases - Access and Subscription</vt:lpstr>
      <vt:lpstr>Smart Property - Loans and collateral </vt:lpstr>
      <vt:lpstr>Smart Property</vt:lpstr>
      <vt:lpstr>Smart Property</vt:lpstr>
      <vt:lpstr>PowerPoint Presentation</vt:lpstr>
      <vt:lpstr>PowerPoint Presentation</vt:lpstr>
      <vt:lpstr>Smart Property</vt:lpstr>
      <vt:lpstr>PowerPoint Presentation</vt:lpstr>
      <vt:lpstr>Smart Property</vt:lpstr>
      <vt:lpstr>Coinprism</vt:lpstr>
      <vt:lpstr>Reality check </vt:lpstr>
      <vt:lpstr>Financial Services- KYC</vt:lpstr>
      <vt:lpstr>Financial Services- KYC</vt:lpstr>
      <vt:lpstr> Asset Management Settlement Use Case</vt:lpstr>
      <vt:lpstr> Trade Finance Use Case</vt:lpstr>
      <vt:lpstr>Decentralized Cloud Storage</vt:lpstr>
      <vt:lpstr>Storj</vt:lpstr>
      <vt:lpstr>Stroj</vt:lpstr>
      <vt:lpstr>Blockchain-based DNS </vt:lpstr>
      <vt:lpstr>Blockchain-based DNS </vt:lpstr>
      <vt:lpstr>Namecoin</vt:lpstr>
      <vt:lpstr>Distributed Computation: Zennet</vt:lpstr>
      <vt:lpstr>Distributed Computation: Zennet</vt:lpstr>
      <vt:lpstr>Zennet</vt:lpstr>
      <vt:lpstr>Decentralized messaging</vt:lpstr>
      <vt:lpstr>Bitmessage</vt:lpstr>
      <vt:lpstr>Supply Chain Management</vt:lpstr>
      <vt:lpstr>Proof of existence, Document and Timestamping</vt:lpstr>
      <vt:lpstr>PoE: Land Registry</vt:lpstr>
      <vt:lpstr>PoE</vt:lpstr>
      <vt:lpstr>Timestamping</vt:lpstr>
      <vt:lpstr>Identity Management </vt:lpstr>
      <vt:lpstr>Government </vt:lpstr>
      <vt:lpstr>Anti-Counterfeit </vt:lpstr>
      <vt:lpstr>Property Securitization</vt:lpstr>
      <vt:lpstr>Property Securitization</vt:lpstr>
      <vt:lpstr>Asset Tokenization</vt:lpstr>
      <vt:lpstr>Tokenization - Entertainment</vt:lpstr>
      <vt:lpstr>Tokenization - Entertainment</vt:lpstr>
      <vt:lpstr>Tokenization - Ecology</vt:lpstr>
      <vt:lpstr>Tokenization - Ecology</vt:lpstr>
      <vt:lpstr>Tokenization - Individuals</vt:lpstr>
      <vt:lpstr>Tokenization -Resources </vt:lpstr>
      <vt:lpstr>Tokenization -Art</vt:lpstr>
      <vt:lpstr>Characteristics of Blockchain</vt:lpstr>
      <vt:lpstr>Characteristics of Blockchain</vt:lpstr>
      <vt:lpstr>Non-repudiable Data</vt:lpstr>
      <vt:lpstr>Non-repudiable Data </vt:lpstr>
      <vt:lpstr>Pseudonymity</vt:lpstr>
      <vt:lpstr>Distributed Storage</vt:lpstr>
      <vt:lpstr>Trustless Consensus </vt:lpstr>
      <vt:lpstr>Distributed Governance</vt:lpstr>
      <vt:lpstr>Distributed Governance</vt:lpstr>
      <vt:lpstr>Government Platforms</vt:lpstr>
      <vt:lpstr>Government Platforms</vt:lpstr>
      <vt:lpstr>Autonomy</vt:lpstr>
      <vt:lpstr>Autonomy</vt:lpstr>
      <vt:lpstr>Rule of Code</vt:lpstr>
      <vt:lpstr>Decentralized Organizations</vt:lpstr>
      <vt:lpstr>Decentralized Organizations</vt:lpstr>
      <vt:lpstr>Decentralized Organizations</vt:lpstr>
      <vt:lpstr>Decentralized Organizations</vt:lpstr>
      <vt:lpstr>Do you need a blockchain?</vt:lpstr>
      <vt:lpstr>Do you need a blockchain?</vt:lpstr>
      <vt:lpstr>Questions to Ask</vt:lpstr>
      <vt:lpstr>Authenticity Problem</vt:lpstr>
      <vt:lpstr>Provenance Problem</vt:lpstr>
      <vt:lpstr>Next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Blockchain</dc:title>
  <dc:creator>IM</dc:creator>
  <cp:lastModifiedBy>IM</cp:lastModifiedBy>
  <cp:revision>71</cp:revision>
  <dcterms:created xsi:type="dcterms:W3CDTF">2021-04-01T10:58:57Z</dcterms:created>
  <dcterms:modified xsi:type="dcterms:W3CDTF">2021-04-08T09:36:54Z</dcterms:modified>
</cp:coreProperties>
</file>

<file path=docProps/thumbnail.jpeg>
</file>